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80" r:id="rId3"/>
    <p:sldId id="359" r:id="rId4"/>
    <p:sldId id="257" r:id="rId5"/>
    <p:sldId id="306" r:id="rId6"/>
    <p:sldId id="310" r:id="rId7"/>
    <p:sldId id="332" r:id="rId8"/>
    <p:sldId id="334" r:id="rId9"/>
    <p:sldId id="335" r:id="rId10"/>
    <p:sldId id="338" r:id="rId11"/>
    <p:sldId id="339" r:id="rId12"/>
    <p:sldId id="337" r:id="rId13"/>
    <p:sldId id="340" r:id="rId14"/>
    <p:sldId id="342" r:id="rId15"/>
    <p:sldId id="347" r:id="rId16"/>
    <p:sldId id="348" r:id="rId17"/>
    <p:sldId id="360" r:id="rId18"/>
    <p:sldId id="349" r:id="rId19"/>
    <p:sldId id="350" r:id="rId20"/>
    <p:sldId id="354" r:id="rId21"/>
    <p:sldId id="353" r:id="rId22"/>
    <p:sldId id="352" r:id="rId23"/>
    <p:sldId id="351" r:id="rId24"/>
    <p:sldId id="355" r:id="rId25"/>
    <p:sldId id="356" r:id="rId26"/>
    <p:sldId id="357" r:id="rId27"/>
    <p:sldId id="358" r:id="rId28"/>
    <p:sldId id="362" r:id="rId29"/>
    <p:sldId id="301" r:id="rId30"/>
    <p:sldId id="361" r:id="rId3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Lucida Sans Unicode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Lucida Sans Unicode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Lucida Sans Unicode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Lucida Sans Unicode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Lucida Sans Unicode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Lucida Sans Unicode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Lucida Sans Unicode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Lucida Sans Unicode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Lucida Sans Unicode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ен стил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8" autoAdjust="0"/>
    <p:restoredTop sz="94660"/>
  </p:normalViewPr>
  <p:slideViewPr>
    <p:cSldViewPr>
      <p:cViewPr varScale="1">
        <p:scale>
          <a:sx n="65" d="100"/>
          <a:sy n="65" d="100"/>
        </p:scale>
        <p:origin x="1304" y="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48" d="100"/>
          <a:sy n="48" d="100"/>
        </p:scale>
        <p:origin x="-2436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5" Type="http://schemas.openxmlformats.org/officeDocument/2006/relationships/image" Target="../media/image6.wmf"/><Relationship Id="rId4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wmf"/><Relationship Id="rId1" Type="http://schemas.openxmlformats.org/officeDocument/2006/relationships/image" Target="../media/image101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image" Target="../media/image104.wmf"/><Relationship Id="rId1" Type="http://schemas.openxmlformats.org/officeDocument/2006/relationships/image" Target="../media/image103.wmf"/><Relationship Id="rId6" Type="http://schemas.openxmlformats.org/officeDocument/2006/relationships/image" Target="../media/image108.wmf"/><Relationship Id="rId5" Type="http://schemas.openxmlformats.org/officeDocument/2006/relationships/image" Target="../media/image107.wmf"/><Relationship Id="rId4" Type="http://schemas.openxmlformats.org/officeDocument/2006/relationships/image" Target="../media/image106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image" Target="../media/image113.wmf"/><Relationship Id="rId1" Type="http://schemas.openxmlformats.org/officeDocument/2006/relationships/image" Target="../media/image112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wmf"/><Relationship Id="rId2" Type="http://schemas.openxmlformats.org/officeDocument/2006/relationships/image" Target="../media/image120.wmf"/><Relationship Id="rId1" Type="http://schemas.openxmlformats.org/officeDocument/2006/relationships/image" Target="../media/image119.wmf"/><Relationship Id="rId4" Type="http://schemas.openxmlformats.org/officeDocument/2006/relationships/image" Target="../media/image122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image" Target="../media/image10.wmf"/><Relationship Id="rId7" Type="http://schemas.openxmlformats.org/officeDocument/2006/relationships/image" Target="../media/image14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6" Type="http://schemas.openxmlformats.org/officeDocument/2006/relationships/image" Target="../media/image13.wmf"/><Relationship Id="rId11" Type="http://schemas.openxmlformats.org/officeDocument/2006/relationships/image" Target="../media/image18.wmf"/><Relationship Id="rId5" Type="http://schemas.openxmlformats.org/officeDocument/2006/relationships/image" Target="../media/image12.wmf"/><Relationship Id="rId10" Type="http://schemas.openxmlformats.org/officeDocument/2006/relationships/image" Target="../media/image17.wmf"/><Relationship Id="rId4" Type="http://schemas.openxmlformats.org/officeDocument/2006/relationships/image" Target="../media/image11.wmf"/><Relationship Id="rId9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image" Target="../media/image21.wmf"/><Relationship Id="rId7" Type="http://schemas.openxmlformats.org/officeDocument/2006/relationships/image" Target="../media/image25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6" Type="http://schemas.openxmlformats.org/officeDocument/2006/relationships/image" Target="../media/image24.wmf"/><Relationship Id="rId11" Type="http://schemas.openxmlformats.org/officeDocument/2006/relationships/image" Target="../media/image29.wmf"/><Relationship Id="rId5" Type="http://schemas.openxmlformats.org/officeDocument/2006/relationships/image" Target="../media/image23.wmf"/><Relationship Id="rId10" Type="http://schemas.openxmlformats.org/officeDocument/2006/relationships/image" Target="../media/image28.wmf"/><Relationship Id="rId4" Type="http://schemas.openxmlformats.org/officeDocument/2006/relationships/image" Target="../media/image22.wmf"/><Relationship Id="rId9" Type="http://schemas.openxmlformats.org/officeDocument/2006/relationships/image" Target="../media/image27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image" Target="../media/image33.wmf"/><Relationship Id="rId7" Type="http://schemas.openxmlformats.org/officeDocument/2006/relationships/image" Target="../media/image37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6" Type="http://schemas.openxmlformats.org/officeDocument/2006/relationships/image" Target="../media/image36.wmf"/><Relationship Id="rId5" Type="http://schemas.openxmlformats.org/officeDocument/2006/relationships/image" Target="../media/image35.wmf"/><Relationship Id="rId4" Type="http://schemas.openxmlformats.org/officeDocument/2006/relationships/image" Target="../media/image34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7" Type="http://schemas.openxmlformats.org/officeDocument/2006/relationships/image" Target="../media/image46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6" Type="http://schemas.openxmlformats.org/officeDocument/2006/relationships/image" Target="../media/image45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image" Target="../media/image49.wmf"/><Relationship Id="rId7" Type="http://schemas.openxmlformats.org/officeDocument/2006/relationships/image" Target="../media/image53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Relationship Id="rId6" Type="http://schemas.openxmlformats.org/officeDocument/2006/relationships/image" Target="../media/image52.wmf"/><Relationship Id="rId5" Type="http://schemas.openxmlformats.org/officeDocument/2006/relationships/image" Target="../media/image51.wmf"/><Relationship Id="rId4" Type="http://schemas.openxmlformats.org/officeDocument/2006/relationships/image" Target="../media/image50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3" Type="http://schemas.openxmlformats.org/officeDocument/2006/relationships/image" Target="../media/image58.wmf"/><Relationship Id="rId7" Type="http://schemas.openxmlformats.org/officeDocument/2006/relationships/image" Target="../media/image62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6" Type="http://schemas.openxmlformats.org/officeDocument/2006/relationships/image" Target="../media/image61.wmf"/><Relationship Id="rId5" Type="http://schemas.openxmlformats.org/officeDocument/2006/relationships/image" Target="../media/image60.wmf"/><Relationship Id="rId4" Type="http://schemas.openxmlformats.org/officeDocument/2006/relationships/image" Target="../media/image59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3" Type="http://schemas.openxmlformats.org/officeDocument/2006/relationships/image" Target="../media/image67.wmf"/><Relationship Id="rId7" Type="http://schemas.openxmlformats.org/officeDocument/2006/relationships/image" Target="../media/image71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Relationship Id="rId6" Type="http://schemas.openxmlformats.org/officeDocument/2006/relationships/image" Target="../media/image70.wmf"/><Relationship Id="rId5" Type="http://schemas.openxmlformats.org/officeDocument/2006/relationships/image" Target="../media/image69.wmf"/><Relationship Id="rId4" Type="http://schemas.openxmlformats.org/officeDocument/2006/relationships/image" Target="../media/image68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75.wmf"/><Relationship Id="rId1" Type="http://schemas.openxmlformats.org/officeDocument/2006/relationships/image" Target="../media/image74.wmf"/><Relationship Id="rId4" Type="http://schemas.openxmlformats.org/officeDocument/2006/relationships/image" Target="../media/image7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70B996DB-D4E8-49F9-B34C-3D8C9F1D85C1}" type="datetimeFigureOut">
              <a:rPr lang="en-US"/>
              <a:pPr>
                <a:defRPr/>
              </a:pPr>
              <a:t>3/16/2017</a:t>
            </a:fld>
            <a:endParaRPr lang="en-US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48A7704C-E8C0-473D-B92F-30DC7FFC34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2944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77DBB-5E50-49B5-9EDB-FE7D6D9FA405}" type="datetimeFigureOut">
              <a:rPr lang="bg-BG" smtClean="0"/>
              <a:pPr/>
              <a:t>16.3.2017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AF185-2AEC-4D3A-B38D-6153F8F5364B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82555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авоъгълен триъгълник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5" name="Групиране 15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Свободна форма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7" name="Свободна форма 18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/>
              <a:gdLst>
                <a:gd name="T0" fmla="*/ 0 w 5760"/>
                <a:gd name="T1" fmla="*/ 0 h 528"/>
                <a:gd name="T2" fmla="*/ 5760 w 5760"/>
                <a:gd name="T3" fmla="*/ 0 h 528"/>
                <a:gd name="T4" fmla="*/ 5760 w 5760"/>
                <a:gd name="T5" fmla="*/ 528 h 528"/>
                <a:gd name="T6" fmla="*/ 48 w 5760"/>
                <a:gd name="T7" fmla="*/ 0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0"/>
                <a:gd name="T13" fmla="*/ 0 h 528"/>
                <a:gd name="T14" fmla="*/ 5760 w 5760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Свободна форма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10" name="Право съединение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Заглавие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17" name="Подзаглавие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bg-BG" smtClean="0"/>
              <a:t>Щракнете за редакция стил подзагл. обр.</a:t>
            </a:r>
            <a:endParaRPr lang="en-US"/>
          </a:p>
        </p:txBody>
      </p:sp>
      <p:sp>
        <p:nvSpPr>
          <p:cNvPr id="11" name="Контейнер за дата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B478371E-7FC5-47AF-8AFC-460BC883C079}" type="datetimeFigureOut">
              <a:rPr lang="en-US"/>
              <a:pPr>
                <a:defRPr/>
              </a:pPr>
              <a:t>3/16/2017</a:t>
            </a:fld>
            <a:endParaRPr lang="en-US"/>
          </a:p>
        </p:txBody>
      </p:sp>
      <p:sp>
        <p:nvSpPr>
          <p:cNvPr id="12" name="Контейнер за долния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3" name="Контейнер за номер на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32D65E92-0A8D-43AB-99AE-16D5A2CD86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383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4" name="Контейнер за 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3147DC-CEAA-4FF1-81F8-49DBC24C452A}" type="datetimeFigureOut">
              <a:rPr lang="en-US"/>
              <a:pPr>
                <a:defRPr/>
              </a:pPr>
              <a:t>3/16/2017</a:t>
            </a:fld>
            <a:endParaRPr lang="en-US"/>
          </a:p>
        </p:txBody>
      </p:sp>
      <p:sp>
        <p:nvSpPr>
          <p:cNvPr id="5" name="Контейнер за долния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Контейнер за номер на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E58C7B-B36B-4419-A60E-B85B1023A1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207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4" name="Контейнер за 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2A06F9-8C5D-4BF1-B562-F8153F56BAEE}" type="datetimeFigureOut">
              <a:rPr lang="en-US"/>
              <a:pPr>
                <a:defRPr/>
              </a:pPr>
              <a:t>3/16/2017</a:t>
            </a:fld>
            <a:endParaRPr lang="en-US"/>
          </a:p>
        </p:txBody>
      </p:sp>
      <p:sp>
        <p:nvSpPr>
          <p:cNvPr id="5" name="Контейнер за долния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Контейнер за номер на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318BDD-6032-43F8-A400-B89BF7F152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94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7" name="Заглавие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4" name="Контейнер за 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1904FA-BD7A-418B-9409-E67B1746C97D}" type="datetimeFigureOut">
              <a:rPr lang="en-US"/>
              <a:pPr>
                <a:defRPr/>
              </a:pPr>
              <a:t>3/16/2017</a:t>
            </a:fld>
            <a:endParaRPr lang="en-US"/>
          </a:p>
        </p:txBody>
      </p:sp>
      <p:sp>
        <p:nvSpPr>
          <p:cNvPr id="5" name="Контейнер за долния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Контейнер за номер на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5EF5D3-D7F4-42A0-A58F-381F78B989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678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на секция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-образна стрелка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V-образна стрелка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6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00C6D9F8-3222-4102-85DE-95D47EA55C66}" type="datetimeFigureOut">
              <a:rPr lang="en-US"/>
              <a:pPr>
                <a:defRPr/>
              </a:pPr>
              <a:t>3/16/2017</a:t>
            </a:fld>
            <a:endParaRPr lang="en-US"/>
          </a:p>
        </p:txBody>
      </p:sp>
      <p:sp>
        <p:nvSpPr>
          <p:cNvPr id="7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655E6ABF-9A1F-4602-B72E-7FDBFCB620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26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8" name="Заглавие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C4DF30BD-0E67-4132-82DF-F7DD20E41F03}" type="datetimeFigureOut">
              <a:rPr lang="en-US"/>
              <a:pPr>
                <a:defRPr/>
              </a:pPr>
              <a:t>3/16/2017</a:t>
            </a:fld>
            <a:endParaRPr lang="en-US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71D1DB66-7F06-42AB-B79B-35F89E868F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76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Текстов контейнер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съдържание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6" name="Контейнер за съдържание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7" name="Контейнер за 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94010B87-D114-45E1-8DA7-D901EDC4D15E}" type="datetimeFigureOut">
              <a:rPr lang="en-US"/>
              <a:pPr>
                <a:defRPr/>
              </a:pPr>
              <a:t>3/16/2017</a:t>
            </a:fld>
            <a:endParaRPr lang="en-US"/>
          </a:p>
        </p:txBody>
      </p:sp>
      <p:sp>
        <p:nvSpPr>
          <p:cNvPr id="8" name="Контейнер за долния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Контейнер за номер на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3BD943E8-F978-4AC3-8282-B250E0B9AE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065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лавие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0345B59B-CEFE-4DA5-A2CB-DFAB5562DC09}" type="datetimeFigureOut">
              <a:rPr lang="en-US"/>
              <a:pPr>
                <a:defRPr/>
              </a:pPr>
              <a:t>3/16/2017</a:t>
            </a:fld>
            <a:endParaRPr lang="en-US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2AC760F2-E17A-4E58-A5EC-2A2F3D22C5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960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BE583B-6300-46AE-A31F-CCC11C405474}" type="datetimeFigureOut">
              <a:rPr lang="en-US"/>
              <a:pPr>
                <a:defRPr/>
              </a:pPr>
              <a:t>3/16/2017</a:t>
            </a:fld>
            <a:endParaRPr lang="en-US"/>
          </a:p>
        </p:txBody>
      </p:sp>
      <p:sp>
        <p:nvSpPr>
          <p:cNvPr id="3" name="Контейнер за долния колонтитул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Контейнер за номер на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4A0690-0E50-442A-9BB3-D960AA0148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44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Съдържание с надпис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23A44124-36FA-4155-A8A1-288D41056710}" type="datetimeFigureOut">
              <a:rPr lang="en-US"/>
              <a:pPr>
                <a:defRPr/>
              </a:pPr>
              <a:t>3/16/2017</a:t>
            </a:fld>
            <a:endParaRPr lang="en-US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CCB4A53B-B390-4A26-AAD2-E720A73545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20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Картина с надпис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вободна форма 4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Свободна форма 15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/>
            <a:gdLst>
              <a:gd name="T0" fmla="*/ 0 w 5591"/>
              <a:gd name="T1" fmla="*/ 0 h 588"/>
              <a:gd name="T2" fmla="*/ 5760 w 5591"/>
              <a:gd name="T3" fmla="*/ 0 h 588"/>
              <a:gd name="T4" fmla="*/ 5760 w 5591"/>
              <a:gd name="T5" fmla="*/ 528 h 588"/>
              <a:gd name="T6" fmla="*/ 48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Правоъгълен триъгълник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8" name="Право съединение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V-образна стрелка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V-образна стрелка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Текстов контейнер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3" name="Контейнер за картина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bg-BG" noProof="0" smtClean="0"/>
              <a:t>Щракнете върху иконата, за да добавите картина</a:t>
            </a:r>
            <a:endParaRPr lang="en-US" noProof="0" dirty="0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11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E0415251-0B64-474F-873F-F5CB32DC4FE4}" type="datetimeFigureOut">
              <a:rPr lang="en-US"/>
              <a:pPr>
                <a:defRPr/>
              </a:pPr>
              <a:t>3/16/2017</a:t>
            </a:fld>
            <a:endParaRPr lang="en-US"/>
          </a:p>
        </p:txBody>
      </p:sp>
      <p:sp>
        <p:nvSpPr>
          <p:cNvPr id="12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3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9C253670-5091-4988-A7E4-261164430B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59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Свободна форма 12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27" name="Свободна форма 11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/>
            <a:gdLst>
              <a:gd name="T0" fmla="*/ 0 w 5591"/>
              <a:gd name="T1" fmla="*/ 0 h 588"/>
              <a:gd name="T2" fmla="*/ 5760 w 5591"/>
              <a:gd name="T3" fmla="*/ 0 h 588"/>
              <a:gd name="T4" fmla="*/ 5760 w 5591"/>
              <a:gd name="T5" fmla="*/ 528 h 588"/>
              <a:gd name="T6" fmla="*/ 48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Правоъгълен триъгълник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5" name="Право съединение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Контейнер за заглавие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1033" name="Текстов контейнер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smtClean="0"/>
          </a:p>
        </p:txBody>
      </p:sp>
      <p:sp>
        <p:nvSpPr>
          <p:cNvPr id="10" name="Контейнер за дата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smtClean="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B02E8EF3-4F3D-48CB-8949-C0A50BA25B8B}" type="datetimeFigureOut">
              <a:rPr lang="en-US"/>
              <a:pPr>
                <a:defRPr/>
              </a:pPr>
              <a:t>3/16/2017</a:t>
            </a:fld>
            <a:endParaRPr lang="en-US"/>
          </a:p>
        </p:txBody>
      </p:sp>
      <p:sp>
        <p:nvSpPr>
          <p:cNvPr id="22" name="Контейнер за долния колонтитул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8" name="Контейнер за номер на слайда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b="0" smtClean="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9C29EA81-5954-46FB-9A9A-581DA6B7CF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87" r:id="rId2"/>
    <p:sldLayoutId id="2147483792" r:id="rId3"/>
    <p:sldLayoutId id="2147483793" r:id="rId4"/>
    <p:sldLayoutId id="2147483794" r:id="rId5"/>
    <p:sldLayoutId id="2147483795" r:id="rId6"/>
    <p:sldLayoutId id="2147483788" r:id="rId7"/>
    <p:sldLayoutId id="2147483796" r:id="rId8"/>
    <p:sldLayoutId id="2147483797" r:id="rId9"/>
    <p:sldLayoutId id="2147483789" r:id="rId10"/>
    <p:sldLayoutId id="2147483790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fontAlgn="base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18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fontAlgn="base">
        <a:spcBef>
          <a:spcPts val="325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fontAlgn="base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fontAlgn="base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fontAlgn="base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13" Type="http://schemas.openxmlformats.org/officeDocument/2006/relationships/oleObject" Target="../embeddings/oleObject56.bin"/><Relationship Id="rId18" Type="http://schemas.openxmlformats.org/officeDocument/2006/relationships/image" Target="../media/image63.wmf"/><Relationship Id="rId3" Type="http://schemas.openxmlformats.org/officeDocument/2006/relationships/oleObject" Target="../embeddings/oleObject51.bin"/><Relationship Id="rId7" Type="http://schemas.openxmlformats.org/officeDocument/2006/relationships/oleObject" Target="../embeddings/oleObject53.bin"/><Relationship Id="rId12" Type="http://schemas.openxmlformats.org/officeDocument/2006/relationships/image" Target="../media/image60.wmf"/><Relationship Id="rId17" Type="http://schemas.openxmlformats.org/officeDocument/2006/relationships/oleObject" Target="../embeddings/oleObject5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2.w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57.wmf"/><Relationship Id="rId11" Type="http://schemas.openxmlformats.org/officeDocument/2006/relationships/oleObject" Target="../embeddings/oleObject55.bin"/><Relationship Id="rId5" Type="http://schemas.openxmlformats.org/officeDocument/2006/relationships/oleObject" Target="../embeddings/oleObject52.bin"/><Relationship Id="rId15" Type="http://schemas.openxmlformats.org/officeDocument/2006/relationships/oleObject" Target="../embeddings/oleObject57.bin"/><Relationship Id="rId10" Type="http://schemas.openxmlformats.org/officeDocument/2006/relationships/image" Target="../media/image59.wmf"/><Relationship Id="rId19" Type="http://schemas.openxmlformats.org/officeDocument/2006/relationships/image" Target="../media/image64.png"/><Relationship Id="rId4" Type="http://schemas.openxmlformats.org/officeDocument/2006/relationships/image" Target="../media/image56.wmf"/><Relationship Id="rId9" Type="http://schemas.openxmlformats.org/officeDocument/2006/relationships/oleObject" Target="../embeddings/oleObject54.bin"/><Relationship Id="rId14" Type="http://schemas.openxmlformats.org/officeDocument/2006/relationships/image" Target="../media/image61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13" Type="http://schemas.openxmlformats.org/officeDocument/2006/relationships/oleObject" Target="../embeddings/oleObject64.bin"/><Relationship Id="rId18" Type="http://schemas.openxmlformats.org/officeDocument/2006/relationships/image" Target="../media/image72.wmf"/><Relationship Id="rId3" Type="http://schemas.openxmlformats.org/officeDocument/2006/relationships/oleObject" Target="../embeddings/oleObject59.bin"/><Relationship Id="rId7" Type="http://schemas.openxmlformats.org/officeDocument/2006/relationships/oleObject" Target="../embeddings/oleObject61.bin"/><Relationship Id="rId12" Type="http://schemas.openxmlformats.org/officeDocument/2006/relationships/image" Target="../media/image69.wmf"/><Relationship Id="rId17" Type="http://schemas.openxmlformats.org/officeDocument/2006/relationships/oleObject" Target="../embeddings/oleObject6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1.w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66.wmf"/><Relationship Id="rId11" Type="http://schemas.openxmlformats.org/officeDocument/2006/relationships/oleObject" Target="../embeddings/oleObject63.bin"/><Relationship Id="rId5" Type="http://schemas.openxmlformats.org/officeDocument/2006/relationships/oleObject" Target="../embeddings/oleObject60.bin"/><Relationship Id="rId15" Type="http://schemas.openxmlformats.org/officeDocument/2006/relationships/oleObject" Target="../embeddings/oleObject65.bin"/><Relationship Id="rId10" Type="http://schemas.openxmlformats.org/officeDocument/2006/relationships/image" Target="../media/image68.wmf"/><Relationship Id="rId19" Type="http://schemas.openxmlformats.org/officeDocument/2006/relationships/image" Target="../media/image73.png"/><Relationship Id="rId4" Type="http://schemas.openxmlformats.org/officeDocument/2006/relationships/image" Target="../media/image65.wmf"/><Relationship Id="rId9" Type="http://schemas.openxmlformats.org/officeDocument/2006/relationships/oleObject" Target="../embeddings/oleObject62.bin"/><Relationship Id="rId14" Type="http://schemas.openxmlformats.org/officeDocument/2006/relationships/image" Target="../media/image70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9.bin"/><Relationship Id="rId3" Type="http://schemas.openxmlformats.org/officeDocument/2006/relationships/image" Target="../media/image78.png"/><Relationship Id="rId7" Type="http://schemas.openxmlformats.org/officeDocument/2006/relationships/image" Target="../media/image7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68.bin"/><Relationship Id="rId11" Type="http://schemas.openxmlformats.org/officeDocument/2006/relationships/image" Target="../media/image77.wmf"/><Relationship Id="rId5" Type="http://schemas.openxmlformats.org/officeDocument/2006/relationships/image" Target="../media/image74.wmf"/><Relationship Id="rId10" Type="http://schemas.openxmlformats.org/officeDocument/2006/relationships/oleObject" Target="../embeddings/oleObject70.bin"/><Relationship Id="rId4" Type="http://schemas.openxmlformats.org/officeDocument/2006/relationships/oleObject" Target="../embeddings/oleObject67.bin"/><Relationship Id="rId9" Type="http://schemas.openxmlformats.org/officeDocument/2006/relationships/image" Target="../media/image76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3.bin"/><Relationship Id="rId3" Type="http://schemas.openxmlformats.org/officeDocument/2006/relationships/image" Target="../media/image78.png"/><Relationship Id="rId7" Type="http://schemas.openxmlformats.org/officeDocument/2006/relationships/image" Target="../media/image8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72.bin"/><Relationship Id="rId5" Type="http://schemas.openxmlformats.org/officeDocument/2006/relationships/image" Target="../media/image79.wmf"/><Relationship Id="rId4" Type="http://schemas.openxmlformats.org/officeDocument/2006/relationships/oleObject" Target="../embeddings/oleObject71.bin"/><Relationship Id="rId9" Type="http://schemas.openxmlformats.org/officeDocument/2006/relationships/image" Target="../media/image81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02.wmf"/><Relationship Id="rId5" Type="http://schemas.openxmlformats.org/officeDocument/2006/relationships/oleObject" Target="../embeddings/oleObject75.bin"/><Relationship Id="rId4" Type="http://schemas.openxmlformats.org/officeDocument/2006/relationships/image" Target="../media/image101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8.bin"/><Relationship Id="rId13" Type="http://schemas.openxmlformats.org/officeDocument/2006/relationships/image" Target="../media/image107.wmf"/><Relationship Id="rId3" Type="http://schemas.openxmlformats.org/officeDocument/2006/relationships/image" Target="../media/image109.png"/><Relationship Id="rId7" Type="http://schemas.openxmlformats.org/officeDocument/2006/relationships/image" Target="../media/image104.wmf"/><Relationship Id="rId12" Type="http://schemas.openxmlformats.org/officeDocument/2006/relationships/oleObject" Target="../embeddings/oleObject8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77.bin"/><Relationship Id="rId11" Type="http://schemas.openxmlformats.org/officeDocument/2006/relationships/image" Target="../media/image106.wmf"/><Relationship Id="rId5" Type="http://schemas.openxmlformats.org/officeDocument/2006/relationships/image" Target="../media/image103.wmf"/><Relationship Id="rId15" Type="http://schemas.openxmlformats.org/officeDocument/2006/relationships/image" Target="../media/image108.wmf"/><Relationship Id="rId10" Type="http://schemas.openxmlformats.org/officeDocument/2006/relationships/oleObject" Target="../embeddings/oleObject79.bin"/><Relationship Id="rId4" Type="http://schemas.openxmlformats.org/officeDocument/2006/relationships/oleObject" Target="../embeddings/oleObject76.bin"/><Relationship Id="rId9" Type="http://schemas.openxmlformats.org/officeDocument/2006/relationships/image" Target="../media/image105.wmf"/><Relationship Id="rId14" Type="http://schemas.openxmlformats.org/officeDocument/2006/relationships/oleObject" Target="../embeddings/oleObject81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11.png"/><Relationship Id="rId4" Type="http://schemas.openxmlformats.org/officeDocument/2006/relationships/image" Target="../media/image110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wmf"/><Relationship Id="rId3" Type="http://schemas.openxmlformats.org/officeDocument/2006/relationships/image" Target="../media/image115.png"/><Relationship Id="rId7" Type="http://schemas.openxmlformats.org/officeDocument/2006/relationships/oleObject" Target="../embeddings/oleObject8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12.wmf"/><Relationship Id="rId5" Type="http://schemas.openxmlformats.org/officeDocument/2006/relationships/oleObject" Target="../embeddings/oleObject83.bin"/><Relationship Id="rId10" Type="http://schemas.openxmlformats.org/officeDocument/2006/relationships/image" Target="../media/image114.wmf"/><Relationship Id="rId4" Type="http://schemas.openxmlformats.org/officeDocument/2006/relationships/image" Target="../media/image116.png"/><Relationship Id="rId9" Type="http://schemas.openxmlformats.org/officeDocument/2006/relationships/oleObject" Target="../embeddings/oleObject85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17.wmf"/><Relationship Id="rId4" Type="http://schemas.openxmlformats.org/officeDocument/2006/relationships/oleObject" Target="../embeddings/oleObject86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9.bin"/><Relationship Id="rId3" Type="http://schemas.openxmlformats.org/officeDocument/2006/relationships/image" Target="../media/image123.png"/><Relationship Id="rId7" Type="http://schemas.openxmlformats.org/officeDocument/2006/relationships/image" Target="../media/image12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88.bin"/><Relationship Id="rId11" Type="http://schemas.openxmlformats.org/officeDocument/2006/relationships/image" Target="../media/image122.wmf"/><Relationship Id="rId5" Type="http://schemas.openxmlformats.org/officeDocument/2006/relationships/image" Target="../media/image119.wmf"/><Relationship Id="rId10" Type="http://schemas.openxmlformats.org/officeDocument/2006/relationships/oleObject" Target="../embeddings/oleObject90.bin"/><Relationship Id="rId4" Type="http://schemas.openxmlformats.org/officeDocument/2006/relationships/oleObject" Target="../embeddings/oleObject87.bin"/><Relationship Id="rId9" Type="http://schemas.openxmlformats.org/officeDocument/2006/relationships/image" Target="../media/image121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6.wmf"/><Relationship Id="rId3" Type="http://schemas.openxmlformats.org/officeDocument/2006/relationships/image" Target="../media/image7.png"/><Relationship Id="rId7" Type="http://schemas.openxmlformats.org/officeDocument/2006/relationships/image" Target="../media/image3.w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5.wmf"/><Relationship Id="rId5" Type="http://schemas.openxmlformats.org/officeDocument/2006/relationships/image" Target="../media/image2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4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13" Type="http://schemas.openxmlformats.org/officeDocument/2006/relationships/oleObject" Target="../embeddings/oleObject11.bin"/><Relationship Id="rId18" Type="http://schemas.openxmlformats.org/officeDocument/2006/relationships/image" Target="../media/image15.wmf"/><Relationship Id="rId3" Type="http://schemas.openxmlformats.org/officeDocument/2006/relationships/oleObject" Target="../embeddings/oleObject6.bin"/><Relationship Id="rId21" Type="http://schemas.openxmlformats.org/officeDocument/2006/relationships/oleObject" Target="../embeddings/oleObject15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12.wmf"/><Relationship Id="rId1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.wmf"/><Relationship Id="rId20" Type="http://schemas.openxmlformats.org/officeDocument/2006/relationships/image" Target="../media/image16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wmf"/><Relationship Id="rId11" Type="http://schemas.openxmlformats.org/officeDocument/2006/relationships/oleObject" Target="../embeddings/oleObject10.bin"/><Relationship Id="rId24" Type="http://schemas.openxmlformats.org/officeDocument/2006/relationships/image" Target="../media/image18.wmf"/><Relationship Id="rId5" Type="http://schemas.openxmlformats.org/officeDocument/2006/relationships/oleObject" Target="../embeddings/oleObject7.bin"/><Relationship Id="rId15" Type="http://schemas.openxmlformats.org/officeDocument/2006/relationships/oleObject" Target="../embeddings/oleObject12.bin"/><Relationship Id="rId23" Type="http://schemas.openxmlformats.org/officeDocument/2006/relationships/oleObject" Target="../embeddings/oleObject16.bin"/><Relationship Id="rId10" Type="http://schemas.openxmlformats.org/officeDocument/2006/relationships/image" Target="../media/image11.wmf"/><Relationship Id="rId19" Type="http://schemas.openxmlformats.org/officeDocument/2006/relationships/oleObject" Target="../embeddings/oleObject14.bin"/><Relationship Id="rId4" Type="http://schemas.openxmlformats.org/officeDocument/2006/relationships/image" Target="../media/image8.wmf"/><Relationship Id="rId9" Type="http://schemas.openxmlformats.org/officeDocument/2006/relationships/oleObject" Target="../embeddings/oleObject9.bin"/><Relationship Id="rId14" Type="http://schemas.openxmlformats.org/officeDocument/2006/relationships/image" Target="../media/image13.wmf"/><Relationship Id="rId22" Type="http://schemas.openxmlformats.org/officeDocument/2006/relationships/image" Target="../media/image17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oleObject" Target="../embeddings/oleObject22.bin"/><Relationship Id="rId18" Type="http://schemas.openxmlformats.org/officeDocument/2006/relationships/image" Target="../media/image26.wmf"/><Relationship Id="rId3" Type="http://schemas.openxmlformats.org/officeDocument/2006/relationships/oleObject" Target="../embeddings/oleObject17.bin"/><Relationship Id="rId21" Type="http://schemas.openxmlformats.org/officeDocument/2006/relationships/oleObject" Target="../embeddings/oleObject26.bin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23.wmf"/><Relationship Id="rId17" Type="http://schemas.openxmlformats.org/officeDocument/2006/relationships/oleObject" Target="../embeddings/oleObject24.bin"/><Relationship Id="rId25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5.wmf"/><Relationship Id="rId20" Type="http://schemas.openxmlformats.org/officeDocument/2006/relationships/image" Target="../media/image27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20.wmf"/><Relationship Id="rId11" Type="http://schemas.openxmlformats.org/officeDocument/2006/relationships/oleObject" Target="../embeddings/oleObject21.bin"/><Relationship Id="rId24" Type="http://schemas.openxmlformats.org/officeDocument/2006/relationships/image" Target="../media/image29.wmf"/><Relationship Id="rId5" Type="http://schemas.openxmlformats.org/officeDocument/2006/relationships/oleObject" Target="../embeddings/oleObject18.bin"/><Relationship Id="rId15" Type="http://schemas.openxmlformats.org/officeDocument/2006/relationships/oleObject" Target="../embeddings/oleObject23.bin"/><Relationship Id="rId23" Type="http://schemas.openxmlformats.org/officeDocument/2006/relationships/oleObject" Target="../embeddings/oleObject27.bin"/><Relationship Id="rId10" Type="http://schemas.openxmlformats.org/officeDocument/2006/relationships/image" Target="../media/image22.wmf"/><Relationship Id="rId19" Type="http://schemas.openxmlformats.org/officeDocument/2006/relationships/oleObject" Target="../embeddings/oleObject25.bin"/><Relationship Id="rId4" Type="http://schemas.openxmlformats.org/officeDocument/2006/relationships/image" Target="../media/image19.wmf"/><Relationship Id="rId9" Type="http://schemas.openxmlformats.org/officeDocument/2006/relationships/oleObject" Target="../embeddings/oleObject20.bin"/><Relationship Id="rId14" Type="http://schemas.openxmlformats.org/officeDocument/2006/relationships/image" Target="../media/image24.wmf"/><Relationship Id="rId22" Type="http://schemas.openxmlformats.org/officeDocument/2006/relationships/image" Target="../media/image28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13" Type="http://schemas.openxmlformats.org/officeDocument/2006/relationships/image" Target="../media/image35.wmf"/><Relationship Id="rId18" Type="http://schemas.openxmlformats.org/officeDocument/2006/relationships/oleObject" Target="../embeddings/oleObject35.bin"/><Relationship Id="rId3" Type="http://schemas.openxmlformats.org/officeDocument/2006/relationships/image" Target="../media/image39.png"/><Relationship Id="rId7" Type="http://schemas.openxmlformats.org/officeDocument/2006/relationships/image" Target="../media/image32.wmf"/><Relationship Id="rId12" Type="http://schemas.openxmlformats.org/officeDocument/2006/relationships/oleObject" Target="../embeddings/oleObject32.bin"/><Relationship Id="rId17" Type="http://schemas.openxmlformats.org/officeDocument/2006/relationships/image" Target="../media/image37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4.bin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29.bin"/><Relationship Id="rId11" Type="http://schemas.openxmlformats.org/officeDocument/2006/relationships/image" Target="../media/image34.wmf"/><Relationship Id="rId5" Type="http://schemas.openxmlformats.org/officeDocument/2006/relationships/image" Target="../media/image31.wmf"/><Relationship Id="rId15" Type="http://schemas.openxmlformats.org/officeDocument/2006/relationships/image" Target="../media/image36.wmf"/><Relationship Id="rId10" Type="http://schemas.openxmlformats.org/officeDocument/2006/relationships/oleObject" Target="../embeddings/oleObject31.bin"/><Relationship Id="rId19" Type="http://schemas.openxmlformats.org/officeDocument/2006/relationships/image" Target="../media/image38.wmf"/><Relationship Id="rId4" Type="http://schemas.openxmlformats.org/officeDocument/2006/relationships/oleObject" Target="../embeddings/oleObject28.bin"/><Relationship Id="rId9" Type="http://schemas.openxmlformats.org/officeDocument/2006/relationships/image" Target="../media/image33.wmf"/><Relationship Id="rId14" Type="http://schemas.openxmlformats.org/officeDocument/2006/relationships/oleObject" Target="../embeddings/oleObject33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13" Type="http://schemas.openxmlformats.org/officeDocument/2006/relationships/oleObject" Target="../embeddings/oleObject41.bin"/><Relationship Id="rId3" Type="http://schemas.openxmlformats.org/officeDocument/2006/relationships/oleObject" Target="../embeddings/oleObject36.bin"/><Relationship Id="rId7" Type="http://schemas.openxmlformats.org/officeDocument/2006/relationships/oleObject" Target="../embeddings/oleObject38.bin"/><Relationship Id="rId12" Type="http://schemas.openxmlformats.org/officeDocument/2006/relationships/image" Target="../media/image44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6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41.wmf"/><Relationship Id="rId11" Type="http://schemas.openxmlformats.org/officeDocument/2006/relationships/oleObject" Target="../embeddings/oleObject40.bin"/><Relationship Id="rId5" Type="http://schemas.openxmlformats.org/officeDocument/2006/relationships/oleObject" Target="../embeddings/oleObject37.bin"/><Relationship Id="rId15" Type="http://schemas.openxmlformats.org/officeDocument/2006/relationships/oleObject" Target="../embeddings/oleObject42.bin"/><Relationship Id="rId10" Type="http://schemas.openxmlformats.org/officeDocument/2006/relationships/image" Target="../media/image43.wmf"/><Relationship Id="rId4" Type="http://schemas.openxmlformats.org/officeDocument/2006/relationships/image" Target="../media/image40.wmf"/><Relationship Id="rId9" Type="http://schemas.openxmlformats.org/officeDocument/2006/relationships/oleObject" Target="../embeddings/oleObject39.bin"/><Relationship Id="rId14" Type="http://schemas.openxmlformats.org/officeDocument/2006/relationships/image" Target="../media/image45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.bin"/><Relationship Id="rId13" Type="http://schemas.openxmlformats.org/officeDocument/2006/relationships/image" Target="../media/image51.wmf"/><Relationship Id="rId18" Type="http://schemas.openxmlformats.org/officeDocument/2006/relationships/oleObject" Target="../embeddings/oleObject50.bin"/><Relationship Id="rId3" Type="http://schemas.openxmlformats.org/officeDocument/2006/relationships/image" Target="../media/image55.png"/><Relationship Id="rId7" Type="http://schemas.openxmlformats.org/officeDocument/2006/relationships/image" Target="../media/image48.wmf"/><Relationship Id="rId12" Type="http://schemas.openxmlformats.org/officeDocument/2006/relationships/oleObject" Target="../embeddings/oleObject47.bin"/><Relationship Id="rId17" Type="http://schemas.openxmlformats.org/officeDocument/2006/relationships/image" Target="../media/image5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9.bin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44.bin"/><Relationship Id="rId11" Type="http://schemas.openxmlformats.org/officeDocument/2006/relationships/image" Target="../media/image50.wmf"/><Relationship Id="rId5" Type="http://schemas.openxmlformats.org/officeDocument/2006/relationships/image" Target="../media/image47.wmf"/><Relationship Id="rId15" Type="http://schemas.openxmlformats.org/officeDocument/2006/relationships/image" Target="../media/image52.wmf"/><Relationship Id="rId10" Type="http://schemas.openxmlformats.org/officeDocument/2006/relationships/oleObject" Target="../embeddings/oleObject46.bin"/><Relationship Id="rId19" Type="http://schemas.openxmlformats.org/officeDocument/2006/relationships/image" Target="../media/image54.wmf"/><Relationship Id="rId4" Type="http://schemas.openxmlformats.org/officeDocument/2006/relationships/oleObject" Target="../embeddings/oleObject43.bin"/><Relationship Id="rId9" Type="http://schemas.openxmlformats.org/officeDocument/2006/relationships/image" Target="../media/image49.wmf"/><Relationship Id="rId14" Type="http://schemas.openxmlformats.org/officeDocument/2006/relationships/oleObject" Target="../embeddings/oleObject4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2828527"/>
          </a:xfrm>
        </p:spPr>
        <p:txBody>
          <a:bodyPr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bg-BG" sz="7200" dirty="0" smtClean="0">
                <a:solidFill>
                  <a:schemeClr val="bg2">
                    <a:lumMod val="50000"/>
                  </a:schemeClr>
                </a:solidFill>
              </a:rPr>
              <a:t>Геометрични и масови характеристики на телата </a:t>
            </a:r>
            <a:endParaRPr lang="en-US" sz="7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кръглено правоъгълно изнесено означение 11"/>
          <p:cNvSpPr/>
          <p:nvPr/>
        </p:nvSpPr>
        <p:spPr>
          <a:xfrm>
            <a:off x="4139952" y="1556582"/>
            <a:ext cx="5004048" cy="5040771"/>
          </a:xfrm>
          <a:prstGeom prst="wedgeRoundRectCallout">
            <a:avLst>
              <a:gd name="adj1" fmla="val -56826"/>
              <a:gd name="adj2" fmla="val 353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Контейнер за съдържание 5"/>
          <p:cNvSpPr>
            <a:spLocks noGrp="1"/>
          </p:cNvSpPr>
          <p:nvPr>
            <p:ph idx="1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 smtClean="0">
                <a:solidFill>
                  <a:srgbClr val="00B0F0"/>
                </a:solidFill>
              </a:rPr>
              <a:t>Масов център и статични моменти</a:t>
            </a:r>
            <a:endParaRPr lang="bg-BG" sz="2400" dirty="0">
              <a:solidFill>
                <a:srgbClr val="00B0F0"/>
              </a:solidFill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3" name="Правоъгълник 2"/>
          <p:cNvSpPr/>
          <p:nvPr/>
        </p:nvSpPr>
        <p:spPr>
          <a:xfrm>
            <a:off x="567083" y="1052736"/>
            <a:ext cx="4379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 smtClean="0">
                <a:solidFill>
                  <a:srgbClr val="FF0000"/>
                </a:solidFill>
              </a:rPr>
              <a:t>Двумерно разпределение </a:t>
            </a:r>
            <a:r>
              <a:rPr lang="bg-BG" dirty="0">
                <a:solidFill>
                  <a:srgbClr val="FF0000"/>
                </a:solidFill>
              </a:rPr>
              <a:t>на масата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5" name="Об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9776488"/>
              </p:ext>
            </p:extLst>
          </p:nvPr>
        </p:nvGraphicFramePr>
        <p:xfrm>
          <a:off x="4352925" y="1882775"/>
          <a:ext cx="26416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18" name="Equation" r:id="rId3" imgW="1320480" imgH="558720" progId="Equation.DSMT4">
                  <p:embed/>
                </p:oleObj>
              </mc:Choice>
              <mc:Fallback>
                <p:oleObj name="Equation" r:id="rId3" imgW="1320480" imgH="558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2925" y="1882775"/>
                        <a:ext cx="2641600" cy="11176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4058620"/>
              </p:ext>
            </p:extLst>
          </p:nvPr>
        </p:nvGraphicFramePr>
        <p:xfrm>
          <a:off x="4762500" y="3284538"/>
          <a:ext cx="16256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19" name="Equation" r:id="rId5" imgW="812520" imgH="444240" progId="Equation.DSMT4">
                  <p:embed/>
                </p:oleObj>
              </mc:Choice>
              <mc:Fallback>
                <p:oleObj name="Equation" r:id="rId5" imgW="81252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2500" y="3284538"/>
                        <a:ext cx="1625600" cy="8890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347467"/>
              </p:ext>
            </p:extLst>
          </p:nvPr>
        </p:nvGraphicFramePr>
        <p:xfrm>
          <a:off x="4749800" y="4365625"/>
          <a:ext cx="16764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20" name="Equation" r:id="rId7" imgW="838080" imgH="444240" progId="Equation.DSMT4">
                  <p:embed/>
                </p:oleObj>
              </mc:Choice>
              <mc:Fallback>
                <p:oleObj name="Equation" r:id="rId7" imgW="83808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9800" y="4365625"/>
                        <a:ext cx="1676400" cy="8890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5332843"/>
              </p:ext>
            </p:extLst>
          </p:nvPr>
        </p:nvGraphicFramePr>
        <p:xfrm>
          <a:off x="4762500" y="5516563"/>
          <a:ext cx="16256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21" name="Equation" r:id="rId9" imgW="812520" imgH="444240" progId="Equation.DSMT4">
                  <p:embed/>
                </p:oleObj>
              </mc:Choice>
              <mc:Fallback>
                <p:oleObj name="Equation" r:id="rId9" imgW="81252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2500" y="5516563"/>
                        <a:ext cx="1625600" cy="8890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Правоъгълник 9"/>
          <p:cNvSpPr/>
          <p:nvPr/>
        </p:nvSpPr>
        <p:spPr>
          <a:xfrm>
            <a:off x="5128026" y="910252"/>
            <a:ext cx="19038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/>
              <a:t>нехомогенна среда </a:t>
            </a:r>
          </a:p>
        </p:txBody>
      </p:sp>
      <p:graphicFrame>
        <p:nvGraphicFramePr>
          <p:cNvPr id="18" name="Обект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7741413"/>
              </p:ext>
            </p:extLst>
          </p:nvPr>
        </p:nvGraphicFramePr>
        <p:xfrm>
          <a:off x="7164388" y="1773238"/>
          <a:ext cx="1852612" cy="122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22" name="Equation" r:id="rId11" imgW="672840" imgH="444240" progId="Equation.DSMT4">
                  <p:embed/>
                </p:oleObj>
              </mc:Choice>
              <mc:Fallback>
                <p:oleObj name="Equation" r:id="rId11" imgW="67284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388" y="1773238"/>
                        <a:ext cx="1852612" cy="1223962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ект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5542568"/>
              </p:ext>
            </p:extLst>
          </p:nvPr>
        </p:nvGraphicFramePr>
        <p:xfrm>
          <a:off x="7518400" y="3327400"/>
          <a:ext cx="13462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23" name="Equation" r:id="rId13" imgW="672840" imgH="444240" progId="Equation.DSMT4">
                  <p:embed/>
                </p:oleObj>
              </mc:Choice>
              <mc:Fallback>
                <p:oleObj name="Equation" r:id="rId13" imgW="67284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8400" y="3327400"/>
                        <a:ext cx="1346200" cy="8890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ект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9277113"/>
              </p:ext>
            </p:extLst>
          </p:nvPr>
        </p:nvGraphicFramePr>
        <p:xfrm>
          <a:off x="7518400" y="4365625"/>
          <a:ext cx="13462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24" name="Equation" r:id="rId15" imgW="672840" imgH="444240" progId="Equation.DSMT4">
                  <p:embed/>
                </p:oleObj>
              </mc:Choice>
              <mc:Fallback>
                <p:oleObj name="Equation" r:id="rId15" imgW="67284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8400" y="4365625"/>
                        <a:ext cx="1346200" cy="8890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Обект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2430118"/>
              </p:ext>
            </p:extLst>
          </p:nvPr>
        </p:nvGraphicFramePr>
        <p:xfrm>
          <a:off x="7543800" y="5413375"/>
          <a:ext cx="12954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25" name="Equation" r:id="rId17" imgW="647640" imgH="444240" progId="Equation.DSMT4">
                  <p:embed/>
                </p:oleObj>
              </mc:Choice>
              <mc:Fallback>
                <p:oleObj name="Equation" r:id="rId17" imgW="64764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5413375"/>
                        <a:ext cx="1295400" cy="8890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Правоъгълник 24"/>
          <p:cNvSpPr/>
          <p:nvPr/>
        </p:nvSpPr>
        <p:spPr>
          <a:xfrm>
            <a:off x="7487816" y="776912"/>
            <a:ext cx="1656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хомогенна </a:t>
            </a:r>
            <a:r>
              <a:rPr lang="bg-BG" dirty="0"/>
              <a:t>среда </a:t>
            </a:r>
          </a:p>
        </p:txBody>
      </p:sp>
      <p:pic>
        <p:nvPicPr>
          <p:cNvPr id="26" name="Картина 25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89" y="1988840"/>
            <a:ext cx="3517824" cy="3312317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14" name="Текстово поле 13"/>
          <p:cNvSpPr txBox="1"/>
          <p:nvPr/>
        </p:nvSpPr>
        <p:spPr>
          <a:xfrm>
            <a:off x="364789" y="5517232"/>
            <a:ext cx="4036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>
                <a:solidFill>
                  <a:srgbClr val="FF0000"/>
                </a:solidFill>
              </a:rPr>
              <a:t>Сумите в числителите са повърхнинни статични моменти</a:t>
            </a:r>
            <a:endParaRPr lang="bg-B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0419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/>
      <p:bldP spid="25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кръглено правоъгълно изнесено означение 1"/>
          <p:cNvSpPr/>
          <p:nvPr/>
        </p:nvSpPr>
        <p:spPr>
          <a:xfrm>
            <a:off x="4355976" y="1699066"/>
            <a:ext cx="4788024" cy="4754270"/>
          </a:xfrm>
          <a:prstGeom prst="wedgeRoundRectCallout">
            <a:avLst>
              <a:gd name="adj1" fmla="val -55293"/>
              <a:gd name="adj2" fmla="val 341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Контейнер за съдържание 5"/>
          <p:cNvSpPr>
            <a:spLocks noGrp="1"/>
          </p:cNvSpPr>
          <p:nvPr>
            <p:ph idx="1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 smtClean="0">
                <a:solidFill>
                  <a:srgbClr val="00B0F0"/>
                </a:solidFill>
              </a:rPr>
              <a:t>Масов център и статични моменти</a:t>
            </a:r>
            <a:endParaRPr lang="bg-BG" sz="2400" dirty="0">
              <a:solidFill>
                <a:srgbClr val="00B0F0"/>
              </a:solidFill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3" name="Правоъгълник 2"/>
          <p:cNvSpPr/>
          <p:nvPr/>
        </p:nvSpPr>
        <p:spPr>
          <a:xfrm>
            <a:off x="567083" y="1052736"/>
            <a:ext cx="4525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 smtClean="0">
                <a:solidFill>
                  <a:srgbClr val="FF0000"/>
                </a:solidFill>
              </a:rPr>
              <a:t>Едномерно разпределение </a:t>
            </a:r>
            <a:r>
              <a:rPr lang="bg-BG" dirty="0">
                <a:solidFill>
                  <a:srgbClr val="FF0000"/>
                </a:solidFill>
              </a:rPr>
              <a:t>на масата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5" name="Об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4730752"/>
              </p:ext>
            </p:extLst>
          </p:nvPr>
        </p:nvGraphicFramePr>
        <p:xfrm>
          <a:off x="4441825" y="1882775"/>
          <a:ext cx="24638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50" name="Equation" r:id="rId3" imgW="1231560" imgH="558720" progId="Equation.DSMT4">
                  <p:embed/>
                </p:oleObj>
              </mc:Choice>
              <mc:Fallback>
                <p:oleObj name="Equation" r:id="rId3" imgW="1231560" imgH="558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1825" y="1882775"/>
                        <a:ext cx="2463800" cy="11176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0246184"/>
              </p:ext>
            </p:extLst>
          </p:nvPr>
        </p:nvGraphicFramePr>
        <p:xfrm>
          <a:off x="4838700" y="3284538"/>
          <a:ext cx="14732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51" name="Equation" r:id="rId5" imgW="736560" imgH="444240" progId="Equation.DSMT4">
                  <p:embed/>
                </p:oleObj>
              </mc:Choice>
              <mc:Fallback>
                <p:oleObj name="Equation" r:id="rId5" imgW="73656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8700" y="3284538"/>
                        <a:ext cx="1473200" cy="8890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8920977"/>
              </p:ext>
            </p:extLst>
          </p:nvPr>
        </p:nvGraphicFramePr>
        <p:xfrm>
          <a:off x="4826000" y="4365625"/>
          <a:ext cx="15240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52" name="Equation" r:id="rId7" imgW="761760" imgH="444240" progId="Equation.DSMT4">
                  <p:embed/>
                </p:oleObj>
              </mc:Choice>
              <mc:Fallback>
                <p:oleObj name="Equation" r:id="rId7" imgW="76176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6000" y="4365625"/>
                        <a:ext cx="1524000" cy="8890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3015711"/>
              </p:ext>
            </p:extLst>
          </p:nvPr>
        </p:nvGraphicFramePr>
        <p:xfrm>
          <a:off x="4838700" y="5516563"/>
          <a:ext cx="14732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53" name="Equation" r:id="rId9" imgW="736560" imgH="444240" progId="Equation.DSMT4">
                  <p:embed/>
                </p:oleObj>
              </mc:Choice>
              <mc:Fallback>
                <p:oleObj name="Equation" r:id="rId9" imgW="73656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8700" y="5516563"/>
                        <a:ext cx="1473200" cy="8890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Правоъгълник 9"/>
          <p:cNvSpPr/>
          <p:nvPr/>
        </p:nvSpPr>
        <p:spPr>
          <a:xfrm>
            <a:off x="5128026" y="1052735"/>
            <a:ext cx="19038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/>
              <a:t>нехомогенна среда </a:t>
            </a:r>
          </a:p>
        </p:txBody>
      </p:sp>
      <p:graphicFrame>
        <p:nvGraphicFramePr>
          <p:cNvPr id="18" name="Обект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1234116"/>
              </p:ext>
            </p:extLst>
          </p:nvPr>
        </p:nvGraphicFramePr>
        <p:xfrm>
          <a:off x="7234238" y="1773238"/>
          <a:ext cx="1712912" cy="122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54" name="Equation" r:id="rId11" imgW="622080" imgH="444240" progId="Equation.DSMT4">
                  <p:embed/>
                </p:oleObj>
              </mc:Choice>
              <mc:Fallback>
                <p:oleObj name="Equation" r:id="rId11" imgW="62208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4238" y="1773238"/>
                        <a:ext cx="1712912" cy="1223962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ект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657060"/>
              </p:ext>
            </p:extLst>
          </p:nvPr>
        </p:nvGraphicFramePr>
        <p:xfrm>
          <a:off x="7569200" y="3327400"/>
          <a:ext cx="12446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55" name="Equation" r:id="rId13" imgW="622080" imgH="444240" progId="Equation.DSMT4">
                  <p:embed/>
                </p:oleObj>
              </mc:Choice>
              <mc:Fallback>
                <p:oleObj name="Equation" r:id="rId13" imgW="62208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69200" y="3327400"/>
                        <a:ext cx="1244600" cy="8890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ект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7107512"/>
              </p:ext>
            </p:extLst>
          </p:nvPr>
        </p:nvGraphicFramePr>
        <p:xfrm>
          <a:off x="7569200" y="4365625"/>
          <a:ext cx="12446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56" name="Equation" r:id="rId15" imgW="622080" imgH="444240" progId="Equation.DSMT4">
                  <p:embed/>
                </p:oleObj>
              </mc:Choice>
              <mc:Fallback>
                <p:oleObj name="Equation" r:id="rId15" imgW="62208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69200" y="4365625"/>
                        <a:ext cx="1244600" cy="8890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Обект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1259637"/>
              </p:ext>
            </p:extLst>
          </p:nvPr>
        </p:nvGraphicFramePr>
        <p:xfrm>
          <a:off x="7594600" y="5413375"/>
          <a:ext cx="11938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57" name="Equation" r:id="rId17" imgW="596880" imgH="444240" progId="Equation.DSMT4">
                  <p:embed/>
                </p:oleObj>
              </mc:Choice>
              <mc:Fallback>
                <p:oleObj name="Equation" r:id="rId17" imgW="59688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4600" y="5413375"/>
                        <a:ext cx="1193800" cy="8890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Правоъгълник 24"/>
          <p:cNvSpPr/>
          <p:nvPr/>
        </p:nvSpPr>
        <p:spPr>
          <a:xfrm>
            <a:off x="7487816" y="1100078"/>
            <a:ext cx="1656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хомогенна </a:t>
            </a:r>
            <a:r>
              <a:rPr lang="bg-BG" dirty="0"/>
              <a:t>среда </a:t>
            </a:r>
          </a:p>
        </p:txBody>
      </p:sp>
      <p:pic>
        <p:nvPicPr>
          <p:cNvPr id="26" name="Картина 25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988839"/>
            <a:ext cx="3805043" cy="3410783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12" name="Текстово поле 11"/>
          <p:cNvSpPr txBox="1"/>
          <p:nvPr/>
        </p:nvSpPr>
        <p:spPr>
          <a:xfrm>
            <a:off x="593767" y="5435932"/>
            <a:ext cx="3356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>
                <a:solidFill>
                  <a:srgbClr val="FF0000"/>
                </a:solidFill>
              </a:rPr>
              <a:t>Сумите в числителите са линейни статични моменти</a:t>
            </a:r>
            <a:endParaRPr lang="bg-B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3460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/>
      <p:bldP spid="25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idx="1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 smtClean="0">
                <a:solidFill>
                  <a:srgbClr val="00B0F0"/>
                </a:solidFill>
              </a:rPr>
              <a:t>Геометрични инерционни моменти</a:t>
            </a:r>
            <a:endParaRPr lang="bg-BG" sz="2400" dirty="0">
              <a:solidFill>
                <a:srgbClr val="00B0F0"/>
              </a:solidFill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" name="Правоъгълник 1"/>
          <p:cNvSpPr/>
          <p:nvPr/>
        </p:nvSpPr>
        <p:spPr>
          <a:xfrm>
            <a:off x="215516" y="800203"/>
            <a:ext cx="87129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err="1"/>
              <a:t>Тези</a:t>
            </a:r>
            <a:r>
              <a:rPr lang="ru-RU" dirty="0"/>
              <a:t> </a:t>
            </a:r>
            <a:r>
              <a:rPr lang="ru-RU" dirty="0" err="1"/>
              <a:t>геометрични</a:t>
            </a:r>
            <a:r>
              <a:rPr lang="ru-RU" dirty="0"/>
              <a:t> характеристики на </a:t>
            </a:r>
            <a:r>
              <a:rPr lang="ru-RU" dirty="0" err="1"/>
              <a:t>равнинни</a:t>
            </a:r>
            <a:r>
              <a:rPr lang="ru-RU" dirty="0"/>
              <a:t> </a:t>
            </a:r>
            <a:r>
              <a:rPr lang="ru-RU" dirty="0" err="1"/>
              <a:t>фигури</a:t>
            </a:r>
            <a:r>
              <a:rPr lang="ru-RU" dirty="0"/>
              <a:t> (сечения) </a:t>
            </a:r>
            <a:r>
              <a:rPr lang="ru-RU" dirty="0" err="1"/>
              <a:t>намират</a:t>
            </a:r>
            <a:r>
              <a:rPr lang="ru-RU" dirty="0"/>
              <a:t> приложение при </a:t>
            </a:r>
            <a:r>
              <a:rPr lang="ru-RU" dirty="0" err="1"/>
              <a:t>огъване</a:t>
            </a:r>
            <a:r>
              <a:rPr lang="ru-RU" dirty="0"/>
              <a:t> и </a:t>
            </a:r>
            <a:r>
              <a:rPr lang="ru-RU" dirty="0" err="1"/>
              <a:t>усукване</a:t>
            </a:r>
            <a:r>
              <a:rPr lang="ru-RU" dirty="0"/>
              <a:t> на </a:t>
            </a:r>
            <a:r>
              <a:rPr lang="ru-RU" dirty="0" err="1"/>
              <a:t>телата</a:t>
            </a:r>
            <a:r>
              <a:rPr lang="ru-RU" dirty="0"/>
              <a:t>. </a:t>
            </a:r>
            <a:r>
              <a:rPr lang="ru-RU" dirty="0" err="1"/>
              <a:t>Инерционните</a:t>
            </a:r>
            <a:r>
              <a:rPr lang="ru-RU" dirty="0"/>
              <a:t> </a:t>
            </a:r>
            <a:r>
              <a:rPr lang="ru-RU" dirty="0" err="1"/>
              <a:t>моменти</a:t>
            </a:r>
            <a:r>
              <a:rPr lang="ru-RU" dirty="0"/>
              <a:t> на </a:t>
            </a:r>
            <a:r>
              <a:rPr lang="ru-RU" dirty="0" err="1"/>
              <a:t>площ</a:t>
            </a:r>
            <a:r>
              <a:rPr lang="ru-RU" dirty="0"/>
              <a:t> (равнинно сечение) по дефиниция </a:t>
            </a:r>
            <a:r>
              <a:rPr lang="ru-RU" dirty="0" err="1"/>
              <a:t>означават</a:t>
            </a:r>
            <a:r>
              <a:rPr lang="ru-RU" dirty="0"/>
              <a:t> </a:t>
            </a:r>
            <a:r>
              <a:rPr lang="ru-RU" dirty="0" err="1"/>
              <a:t>интеграли</a:t>
            </a:r>
            <a:r>
              <a:rPr lang="ru-RU" dirty="0"/>
              <a:t>, </a:t>
            </a:r>
            <a:r>
              <a:rPr lang="ru-RU" dirty="0" err="1"/>
              <a:t>представляващи</a:t>
            </a:r>
            <a:r>
              <a:rPr lang="ru-RU" dirty="0"/>
              <a:t> произведение на </a:t>
            </a:r>
            <a:r>
              <a:rPr lang="ru-RU" dirty="0" err="1"/>
              <a:t>площ</a:t>
            </a:r>
            <a:r>
              <a:rPr lang="ru-RU" dirty="0"/>
              <a:t> по </a:t>
            </a:r>
            <a:r>
              <a:rPr lang="ru-RU" dirty="0" err="1"/>
              <a:t>разстояние</a:t>
            </a:r>
            <a:r>
              <a:rPr lang="ru-RU" dirty="0"/>
              <a:t> на квадрат.</a:t>
            </a:r>
            <a:endParaRPr lang="bg-BG" dirty="0"/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78" y="2492897"/>
            <a:ext cx="4052344" cy="3024336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4" name="Правоъгълник 3"/>
          <p:cNvSpPr/>
          <p:nvPr/>
        </p:nvSpPr>
        <p:spPr>
          <a:xfrm>
            <a:off x="5220072" y="2308230"/>
            <a:ext cx="3554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 err="1">
                <a:solidFill>
                  <a:srgbClr val="FF0000"/>
                </a:solidFill>
              </a:rPr>
              <a:t>Осови</a:t>
            </a:r>
            <a:r>
              <a:rPr lang="bg-BG" dirty="0">
                <a:solidFill>
                  <a:srgbClr val="FF0000"/>
                </a:solidFill>
              </a:rPr>
              <a:t> инерционни моменти 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7" name="Об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594699"/>
              </p:ext>
            </p:extLst>
          </p:nvPr>
        </p:nvGraphicFramePr>
        <p:xfrm>
          <a:off x="5292079" y="2852935"/>
          <a:ext cx="15748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06" name="Equation" r:id="rId4" imgW="787400" imgH="368300" progId="Equation.DSMT4">
                  <p:embed/>
                </p:oleObj>
              </mc:Choice>
              <mc:Fallback>
                <p:oleObj name="Equation" r:id="rId4" imgW="787400" imgH="3683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079" y="2852935"/>
                        <a:ext cx="1574800" cy="7366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5090353"/>
              </p:ext>
            </p:extLst>
          </p:nvPr>
        </p:nvGraphicFramePr>
        <p:xfrm>
          <a:off x="7173763" y="2852936"/>
          <a:ext cx="15748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07" name="Equation" r:id="rId6" imgW="787320" imgH="368280" progId="Equation.DSMT4">
                  <p:embed/>
                </p:oleObj>
              </mc:Choice>
              <mc:Fallback>
                <p:oleObj name="Equation" r:id="rId6" imgW="787320" imgH="368280" progId="Equation.DSMT4">
                  <p:embed/>
                  <p:pic>
                    <p:nvPicPr>
                      <p:cNvPr id="0" name="Обект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3763" y="2852936"/>
                        <a:ext cx="1574800" cy="7366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Правоъгълник 9"/>
          <p:cNvSpPr/>
          <p:nvPr/>
        </p:nvSpPr>
        <p:spPr>
          <a:xfrm>
            <a:off x="5187784" y="3808327"/>
            <a:ext cx="3671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solidFill>
                  <a:srgbClr val="FF0000"/>
                </a:solidFill>
              </a:rPr>
              <a:t>Полярен инерционен момент 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12" name="Обект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2947065"/>
              </p:ext>
            </p:extLst>
          </p:nvPr>
        </p:nvGraphicFramePr>
        <p:xfrm>
          <a:off x="4554519" y="4177659"/>
          <a:ext cx="45212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08" name="Equation" r:id="rId8" imgW="2260600" imgH="368300" progId="Equation.DSMT4">
                  <p:embed/>
                </p:oleObj>
              </mc:Choice>
              <mc:Fallback>
                <p:oleObj name="Equation" r:id="rId8" imgW="2260600" imgH="3683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4519" y="4177659"/>
                        <a:ext cx="4521200" cy="7366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Правоъгълник 13"/>
          <p:cNvSpPr/>
          <p:nvPr/>
        </p:nvSpPr>
        <p:spPr>
          <a:xfrm>
            <a:off x="4681809" y="5136417"/>
            <a:ext cx="4246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solidFill>
                  <a:srgbClr val="FF0000"/>
                </a:solidFill>
              </a:rPr>
              <a:t>Центробежен инерционен момент </a:t>
            </a:r>
          </a:p>
        </p:txBody>
      </p:sp>
      <p:sp>
        <p:nvSpPr>
          <p:cNvPr id="16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18" name="Обект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6251816"/>
              </p:ext>
            </p:extLst>
          </p:nvPr>
        </p:nvGraphicFramePr>
        <p:xfrm>
          <a:off x="5912989" y="5661247"/>
          <a:ext cx="1701062" cy="6601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09" name="Equation" r:id="rId10" imgW="850531" imgH="330057" progId="Equation.DSMT4">
                  <p:embed/>
                </p:oleObj>
              </mc:Choice>
              <mc:Fallback>
                <p:oleObj name="Equation" r:id="rId10" imgW="850531" imgH="330057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2989" y="5661247"/>
                        <a:ext cx="1701062" cy="660114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16119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0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idx="1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 smtClean="0">
                <a:solidFill>
                  <a:srgbClr val="00B0F0"/>
                </a:solidFill>
              </a:rPr>
              <a:t>Геометрични инерционни моменти</a:t>
            </a:r>
            <a:endParaRPr lang="bg-BG" sz="2400" dirty="0">
              <a:solidFill>
                <a:srgbClr val="00B0F0"/>
              </a:solidFill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348880"/>
            <a:ext cx="4052344" cy="3024336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2" name="Правоъгълник 1"/>
          <p:cNvSpPr/>
          <p:nvPr/>
        </p:nvSpPr>
        <p:spPr>
          <a:xfrm>
            <a:off x="395536" y="908720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Оси, </a:t>
            </a:r>
            <a:r>
              <a:rPr lang="ru-RU" dirty="0" err="1"/>
              <a:t>минаващи</a:t>
            </a:r>
            <a:r>
              <a:rPr lang="ru-RU" dirty="0"/>
              <a:t> </a:t>
            </a:r>
            <a:r>
              <a:rPr lang="ru-RU" dirty="0" err="1"/>
              <a:t>през</a:t>
            </a:r>
            <a:r>
              <a:rPr lang="ru-RU" dirty="0"/>
              <a:t> </a:t>
            </a:r>
            <a:r>
              <a:rPr lang="ru-RU" dirty="0" err="1"/>
              <a:t>центъра</a:t>
            </a:r>
            <a:r>
              <a:rPr lang="ru-RU" dirty="0"/>
              <a:t>   на </a:t>
            </a:r>
            <a:r>
              <a:rPr lang="ru-RU" dirty="0" err="1"/>
              <a:t>сечението</a:t>
            </a:r>
            <a:r>
              <a:rPr lang="ru-RU" dirty="0"/>
              <a:t>, се </a:t>
            </a:r>
            <a:r>
              <a:rPr lang="ru-RU" dirty="0" err="1"/>
              <a:t>наричат</a:t>
            </a:r>
            <a:r>
              <a:rPr lang="ru-RU" dirty="0"/>
              <a:t> </a:t>
            </a:r>
            <a:r>
              <a:rPr lang="ru-RU" dirty="0" err="1"/>
              <a:t>централни</a:t>
            </a:r>
            <a:r>
              <a:rPr lang="ru-RU" dirty="0"/>
              <a:t>.</a:t>
            </a:r>
            <a:endParaRPr lang="bg-BG" dirty="0"/>
          </a:p>
        </p:txBody>
      </p:sp>
      <p:sp>
        <p:nvSpPr>
          <p:cNvPr id="3" name="Правоъгълник 2"/>
          <p:cNvSpPr/>
          <p:nvPr/>
        </p:nvSpPr>
        <p:spPr>
          <a:xfrm>
            <a:off x="4355976" y="1628800"/>
            <a:ext cx="478802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err="1"/>
              <a:t>Инерционните</a:t>
            </a:r>
            <a:r>
              <a:rPr lang="ru-RU" dirty="0"/>
              <a:t> </a:t>
            </a:r>
            <a:r>
              <a:rPr lang="ru-RU" dirty="0" err="1"/>
              <a:t>моменти</a:t>
            </a:r>
            <a:r>
              <a:rPr lang="ru-RU" dirty="0"/>
              <a:t> </a:t>
            </a:r>
            <a:r>
              <a:rPr lang="ru-RU" dirty="0" err="1"/>
              <a:t>спрямо</a:t>
            </a:r>
            <a:r>
              <a:rPr lang="ru-RU" dirty="0"/>
              <a:t> оси, </a:t>
            </a:r>
            <a:r>
              <a:rPr lang="ru-RU" dirty="0" err="1"/>
              <a:t>успоредни</a:t>
            </a:r>
            <a:r>
              <a:rPr lang="ru-RU" dirty="0"/>
              <a:t> на </a:t>
            </a:r>
            <a:r>
              <a:rPr lang="ru-RU" dirty="0" err="1"/>
              <a:t>централни</a:t>
            </a:r>
            <a:r>
              <a:rPr lang="ru-RU" dirty="0"/>
              <a:t> оси, </a:t>
            </a:r>
            <a:r>
              <a:rPr lang="ru-RU" dirty="0" err="1"/>
              <a:t>могат</a:t>
            </a:r>
            <a:r>
              <a:rPr lang="ru-RU" dirty="0"/>
              <a:t> да </a:t>
            </a:r>
            <a:r>
              <a:rPr lang="ru-RU" dirty="0" err="1"/>
              <a:t>бъдат</a:t>
            </a:r>
            <a:r>
              <a:rPr lang="ru-RU" dirty="0"/>
              <a:t> </a:t>
            </a:r>
            <a:r>
              <a:rPr lang="ru-RU" dirty="0" err="1"/>
              <a:t>определени</a:t>
            </a:r>
            <a:r>
              <a:rPr lang="ru-RU" dirty="0"/>
              <a:t> без </a:t>
            </a:r>
            <a:r>
              <a:rPr lang="ru-RU" dirty="0" err="1"/>
              <a:t>интегриране</a:t>
            </a:r>
            <a:r>
              <a:rPr lang="ru-RU" dirty="0"/>
              <a:t>, </a:t>
            </a:r>
            <a:r>
              <a:rPr lang="ru-RU" dirty="0" err="1"/>
              <a:t>ако</a:t>
            </a:r>
            <a:r>
              <a:rPr lang="ru-RU" dirty="0"/>
              <a:t> се </a:t>
            </a:r>
            <a:r>
              <a:rPr lang="ru-RU" dirty="0" err="1"/>
              <a:t>познават</a:t>
            </a:r>
            <a:r>
              <a:rPr lang="ru-RU" dirty="0"/>
              <a:t> </a:t>
            </a:r>
            <a:r>
              <a:rPr lang="ru-RU" dirty="0" err="1"/>
              <a:t>инерционните</a:t>
            </a:r>
            <a:r>
              <a:rPr lang="ru-RU" dirty="0"/>
              <a:t> </a:t>
            </a:r>
            <a:r>
              <a:rPr lang="ru-RU" dirty="0" err="1"/>
              <a:t>моменти</a:t>
            </a:r>
            <a:r>
              <a:rPr lang="ru-RU" dirty="0"/>
              <a:t> на </a:t>
            </a:r>
            <a:r>
              <a:rPr lang="ru-RU" dirty="0" err="1"/>
              <a:t>равнинното</a:t>
            </a:r>
            <a:r>
              <a:rPr lang="ru-RU" dirty="0"/>
              <a:t> сечение </a:t>
            </a:r>
            <a:r>
              <a:rPr lang="ru-RU" dirty="0" err="1"/>
              <a:t>спрямо</a:t>
            </a:r>
            <a:r>
              <a:rPr lang="ru-RU" dirty="0"/>
              <a:t> </a:t>
            </a:r>
            <a:r>
              <a:rPr lang="ru-RU" dirty="0" err="1"/>
              <a:t>централните</a:t>
            </a:r>
            <a:r>
              <a:rPr lang="ru-RU" dirty="0"/>
              <a:t> оси</a:t>
            </a:r>
            <a:endParaRPr lang="bg-BG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5" name="Об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8275894"/>
              </p:ext>
            </p:extLst>
          </p:nvPr>
        </p:nvGraphicFramePr>
        <p:xfrm>
          <a:off x="5436096" y="3861048"/>
          <a:ext cx="1624894" cy="533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1" name="Equation" r:id="rId4" imgW="812447" imgH="266584" progId="Equation.DSMT4">
                  <p:embed/>
                </p:oleObj>
              </mc:Choice>
              <mc:Fallback>
                <p:oleObj name="Equation" r:id="rId4" imgW="812447" imgH="266584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6096" y="3861048"/>
                        <a:ext cx="1624894" cy="533168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6297786"/>
              </p:ext>
            </p:extLst>
          </p:nvPr>
        </p:nvGraphicFramePr>
        <p:xfrm>
          <a:off x="5508104" y="4725144"/>
          <a:ext cx="17002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2" name="Equation" r:id="rId6" imgW="850680" imgH="266400" progId="Equation.DSMT4">
                  <p:embed/>
                </p:oleObj>
              </mc:Choice>
              <mc:Fallback>
                <p:oleObj name="Equation" r:id="rId6" imgW="850680" imgH="266400" progId="Equation.DSMT4">
                  <p:embed/>
                  <p:pic>
                    <p:nvPicPr>
                      <p:cNvPr id="0" name="Об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104" y="4725144"/>
                        <a:ext cx="1700213" cy="5334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10" name="Обект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2475128"/>
              </p:ext>
            </p:extLst>
          </p:nvPr>
        </p:nvGraphicFramePr>
        <p:xfrm>
          <a:off x="5508104" y="5733256"/>
          <a:ext cx="2005730" cy="4570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3" name="Equation" r:id="rId8" imgW="1002865" imgH="228501" progId="Equation.DSMT4">
                  <p:embed/>
                </p:oleObj>
              </mc:Choice>
              <mc:Fallback>
                <p:oleObj name="Equation" r:id="rId8" imgW="1002865" imgH="228501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104" y="5733256"/>
                        <a:ext cx="2005730" cy="457002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69443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idx="1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 smtClean="0">
                <a:solidFill>
                  <a:srgbClr val="00B0F0"/>
                </a:solidFill>
              </a:rPr>
              <a:t>Масови инерционни моменти</a:t>
            </a:r>
            <a:endParaRPr lang="bg-BG" sz="2400" dirty="0">
              <a:solidFill>
                <a:srgbClr val="00B0F0"/>
              </a:solidFill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" name="Правоъгълник 1"/>
          <p:cNvSpPr/>
          <p:nvPr/>
        </p:nvSpPr>
        <p:spPr>
          <a:xfrm>
            <a:off x="251520" y="665765"/>
            <a:ext cx="87849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err="1">
                <a:solidFill>
                  <a:srgbClr val="FF0000"/>
                </a:solidFill>
              </a:rPr>
              <a:t>Масовите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инерционни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моменти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/>
              <a:t>са</a:t>
            </a:r>
            <a:r>
              <a:rPr lang="ru-RU" dirty="0"/>
              <a:t> </a:t>
            </a:r>
            <a:r>
              <a:rPr lang="ru-RU" dirty="0" err="1">
                <a:solidFill>
                  <a:srgbClr val="FF0000"/>
                </a:solidFill>
              </a:rPr>
              <a:t>мярка</a:t>
            </a:r>
            <a:r>
              <a:rPr lang="ru-RU" dirty="0">
                <a:solidFill>
                  <a:srgbClr val="FF0000"/>
                </a:solidFill>
              </a:rPr>
              <a:t> за </a:t>
            </a:r>
            <a:r>
              <a:rPr lang="ru-RU" dirty="0" err="1">
                <a:solidFill>
                  <a:srgbClr val="FF0000"/>
                </a:solidFill>
              </a:rPr>
              <a:t>инертност</a:t>
            </a:r>
            <a:r>
              <a:rPr lang="ru-RU" dirty="0">
                <a:solidFill>
                  <a:srgbClr val="FF0000"/>
                </a:solidFill>
              </a:rPr>
              <a:t> на </a:t>
            </a:r>
            <a:r>
              <a:rPr lang="ru-RU" dirty="0" err="1">
                <a:solidFill>
                  <a:srgbClr val="FF0000"/>
                </a:solidFill>
              </a:rPr>
              <a:t>телата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/>
              <a:t>– </a:t>
            </a:r>
            <a:r>
              <a:rPr lang="ru-RU" dirty="0" err="1"/>
              <a:t>характеризират</a:t>
            </a:r>
            <a:r>
              <a:rPr lang="ru-RU" dirty="0"/>
              <a:t> </a:t>
            </a:r>
            <a:r>
              <a:rPr lang="ru-RU" dirty="0" err="1"/>
              <a:t>разпределението</a:t>
            </a:r>
            <a:r>
              <a:rPr lang="ru-RU" dirty="0"/>
              <a:t> на </a:t>
            </a:r>
            <a:r>
              <a:rPr lang="ru-RU" dirty="0" err="1"/>
              <a:t>масата</a:t>
            </a:r>
            <a:r>
              <a:rPr lang="ru-RU" dirty="0"/>
              <a:t> на </a:t>
            </a:r>
            <a:r>
              <a:rPr lang="ru-RU" dirty="0" err="1"/>
              <a:t>твърдо</a:t>
            </a:r>
            <a:r>
              <a:rPr lang="ru-RU" dirty="0"/>
              <a:t> </a:t>
            </a:r>
            <a:r>
              <a:rPr lang="ru-RU" dirty="0" err="1"/>
              <a:t>тяло</a:t>
            </a:r>
            <a:r>
              <a:rPr lang="ru-RU" dirty="0"/>
              <a:t> </a:t>
            </a:r>
            <a:r>
              <a:rPr lang="ru-RU" dirty="0" err="1"/>
              <a:t>спрямо</a:t>
            </a:r>
            <a:r>
              <a:rPr lang="ru-RU" dirty="0"/>
              <a:t> избран репер – точка (полюс), права (ос) или </a:t>
            </a:r>
            <a:r>
              <a:rPr lang="ru-RU" dirty="0" smtClean="0"/>
              <a:t>равнина. </a:t>
            </a:r>
            <a:r>
              <a:rPr lang="ru-RU" dirty="0"/>
              <a:t>В </a:t>
            </a:r>
            <a:r>
              <a:rPr lang="ru-RU" dirty="0" err="1"/>
              <a:t>зависимост</a:t>
            </a:r>
            <a:r>
              <a:rPr lang="ru-RU" dirty="0"/>
              <a:t> от </a:t>
            </a:r>
            <a:r>
              <a:rPr lang="ru-RU" dirty="0" err="1"/>
              <a:t>това</a:t>
            </a:r>
            <a:r>
              <a:rPr lang="ru-RU" dirty="0"/>
              <a:t> </a:t>
            </a:r>
            <a:r>
              <a:rPr lang="ru-RU" dirty="0" err="1"/>
              <a:t>масовият</a:t>
            </a:r>
            <a:r>
              <a:rPr lang="ru-RU" dirty="0"/>
              <a:t> инерционен момент се </a:t>
            </a:r>
            <a:r>
              <a:rPr lang="ru-RU" dirty="0" err="1"/>
              <a:t>нарича</a:t>
            </a:r>
            <a:r>
              <a:rPr lang="ru-RU" dirty="0"/>
              <a:t> </a:t>
            </a:r>
            <a:r>
              <a:rPr lang="ru-RU" dirty="0" err="1"/>
              <a:t>съответно</a:t>
            </a:r>
            <a:r>
              <a:rPr lang="ru-RU" dirty="0"/>
              <a:t> </a:t>
            </a:r>
            <a:r>
              <a:rPr lang="ru-RU" dirty="0" err="1">
                <a:solidFill>
                  <a:srgbClr val="FF0000"/>
                </a:solidFill>
              </a:rPr>
              <a:t>полярен</a:t>
            </a:r>
            <a:r>
              <a:rPr lang="ru-RU" dirty="0">
                <a:solidFill>
                  <a:srgbClr val="FF0000"/>
                </a:solidFill>
              </a:rPr>
              <a:t>, </a:t>
            </a:r>
            <a:r>
              <a:rPr lang="ru-RU" dirty="0" err="1">
                <a:solidFill>
                  <a:srgbClr val="FF0000"/>
                </a:solidFill>
              </a:rPr>
              <a:t>осов</a:t>
            </a:r>
            <a:r>
              <a:rPr lang="ru-RU" dirty="0">
                <a:solidFill>
                  <a:srgbClr val="FF0000"/>
                </a:solidFill>
              </a:rPr>
              <a:t> и </a:t>
            </a:r>
            <a:r>
              <a:rPr lang="ru-RU" dirty="0" err="1">
                <a:solidFill>
                  <a:srgbClr val="FF0000"/>
                </a:solidFill>
              </a:rPr>
              <a:t>планарен</a:t>
            </a:r>
            <a:r>
              <a:rPr lang="ru-RU" dirty="0">
                <a:solidFill>
                  <a:srgbClr val="FF0000"/>
                </a:solidFill>
              </a:rPr>
              <a:t>.</a:t>
            </a:r>
            <a:endParaRPr lang="bg-BG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авоъгълник 3"/>
              <p:cNvSpPr/>
              <p:nvPr/>
            </p:nvSpPr>
            <p:spPr>
              <a:xfrm>
                <a:off x="539552" y="3021580"/>
                <a:ext cx="3491853" cy="848566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bg-B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bg-BG" i="1">
                              <a:latin typeface="Cambria Math"/>
                            </a:rPr>
                            <m:t>𝑂</m:t>
                          </m:r>
                        </m:sub>
                      </m:sSub>
                      <m:r>
                        <a:rPr lang="bg-BG" i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bg-BG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bg-BG" i="1">
                              <a:latin typeface="Cambria Math"/>
                            </a:rPr>
                            <m:t>𝑖</m:t>
                          </m:r>
                          <m:r>
                            <a:rPr lang="bg-BG" i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bg-BG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bg-BG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bg-BG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bg-BG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bg-BG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bg-BG" i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bg-BG" i="1">
                                      <a:latin typeface="Cambria Math"/>
                                    </a:rPr>
                                    <m:t>𝑂</m:t>
                                  </m:r>
                                </m:sub>
                                <m:sup>
                                  <m:r>
                                    <a:rPr lang="bg-BG" i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m:rPr>
                                  <m:nor/>
                                </m:rPr>
                                <a:rPr lang="bg-BG" i="1">
                                  <a:latin typeface="Cambria Math"/>
                                </a:rPr>
                                <m:t> </m:t>
                              </m:r>
                              <m:sSub>
                                <m:sSubPr>
                                  <m:ctrlPr>
                                    <a:rPr lang="bg-BG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bg-BG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bg-BG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bg-BG" i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bg-BG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bg-BG" i="1">
                              <a:latin typeface="Cambria Math"/>
                            </a:rPr>
                            <m:t>𝑖</m:t>
                          </m:r>
                          <m:r>
                            <a:rPr lang="bg-BG" i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bg-BG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bg-BG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bg-BG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bg-BG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bg-BG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bg-BG" i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bg-BG" i="1">
                                      <a:latin typeface="Cambria Math"/>
                                    </a:rPr>
                                    <m:t>𝑂</m:t>
                                  </m:r>
                                </m:sub>
                                <m:sup>
                                  <m:r>
                                    <a:rPr lang="bg-BG" i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m:rPr>
                                  <m:nor/>
                                </m:rPr>
                                <a:rPr lang="bg-BG" i="1">
                                  <a:latin typeface="Cambria Math"/>
                                </a:rPr>
                                <m:t> </m:t>
                              </m:r>
                              <m:sSub>
                                <m:sSubPr>
                                  <m:ctrlPr>
                                    <a:rPr lang="bg-BG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bg-BG" i="1">
                                      <a:latin typeface="Cambria Math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bg-BG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bg-BG" i="1">
                                  <a:latin typeface="Cambria Math"/>
                                </a:rPr>
                                <m:t> </m:t>
                              </m:r>
                              <m:sSub>
                                <m:sSubPr>
                                  <m:ctrlPr>
                                    <a:rPr lang="bg-BG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bg-BG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bg-BG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4" name="Правоъгъл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021580"/>
                <a:ext cx="3491853" cy="84856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авоъгълник 6"/>
              <p:cNvSpPr/>
              <p:nvPr/>
            </p:nvSpPr>
            <p:spPr>
              <a:xfrm>
                <a:off x="457669" y="4149080"/>
                <a:ext cx="4186339" cy="850105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bg-B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bg-BG" i="1">
                              <a:latin typeface="Cambria Math"/>
                            </a:rPr>
                            <m:t>𝑂</m:t>
                          </m:r>
                        </m:sub>
                      </m:sSub>
                      <m:r>
                        <a:rPr lang="bg-BG" i="0">
                          <a:latin typeface="Cambria Math"/>
                        </a:rPr>
                        <m:t>=</m:t>
                      </m:r>
                      <m:nary>
                        <m:naryPr>
                          <m:limLoc m:val="undOvr"/>
                          <m:grow m:val="on"/>
                          <m:supHide m:val="on"/>
                          <m:ctrlPr>
                            <a:rPr lang="bg-BG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bg-BG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bg-BG" i="1">
                                  <a:latin typeface="Cambria Math"/>
                                </a:rPr>
                                <m:t>𝑉</m:t>
                              </m:r>
                            </m:e>
                          </m:d>
                        </m:sub>
                        <m:sup/>
                        <m:e>
                          <m:sSubSup>
                            <m:sSubSupPr>
                              <m:ctrlPr>
                                <a:rPr lang="bg-BG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bg-BG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bg-BG" i="1">
                                  <a:latin typeface="Cambria Math"/>
                                </a:rPr>
                                <m:t>𝑂</m:t>
                              </m:r>
                            </m:sub>
                            <m:sup>
                              <m:r>
                                <a:rPr lang="bg-BG" i="0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bg-BG" i="1">
                              <a:latin typeface="Cambria Math"/>
                            </a:rPr>
                            <m:t> </m:t>
                          </m:r>
                          <m:r>
                            <a:rPr lang="bg-BG" i="1">
                              <a:latin typeface="Cambria Math"/>
                            </a:rPr>
                            <m:t>𝑑𝑚</m:t>
                          </m:r>
                        </m:e>
                      </m:nary>
                      <m:r>
                        <a:rPr lang="bg-BG" i="0">
                          <a:latin typeface="Cambria Math"/>
                        </a:rPr>
                        <m:t>=</m:t>
                      </m:r>
                      <m:nary>
                        <m:naryPr>
                          <m:limLoc m:val="undOvr"/>
                          <m:grow m:val="on"/>
                          <m:supHide m:val="on"/>
                          <m:ctrlPr>
                            <a:rPr lang="bg-BG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bg-BG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bg-BG" i="1">
                                  <a:latin typeface="Cambria Math"/>
                                </a:rPr>
                                <m:t>𝑉</m:t>
                              </m:r>
                            </m:e>
                          </m:d>
                        </m:sub>
                        <m:sup/>
                        <m:e>
                          <m:d>
                            <m:dPr>
                              <m:endChr m:val=""/>
                              <m:ctrlPr>
                                <a:rPr lang="bg-BG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bg-BG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bg-BG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bg-BG" i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bg-BG" i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bg-BG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bg-BG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bg-BG" i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bg-BG" i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bg-BG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bg-BG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bg-BG" i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bg-BG" i="0">
                                  <a:latin typeface="Cambria Math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bg-BG" i="1">
                                  <a:latin typeface="Cambria Math"/>
                                </a:rPr>
                                <m:t> </m:t>
                              </m:r>
                              <m:r>
                                <a:rPr lang="bg-BG" i="1">
                                  <a:latin typeface="Cambria Math"/>
                                </a:rPr>
                                <m:t>𝜌</m:t>
                              </m:r>
                              <m:r>
                                <m:rPr>
                                  <m:nor/>
                                </m:rPr>
                                <a:rPr lang="bg-BG" i="1">
                                  <a:latin typeface="Cambria Math"/>
                                </a:rPr>
                                <m:t> </m:t>
                              </m:r>
                              <m:r>
                                <a:rPr lang="bg-BG" i="1">
                                  <a:latin typeface="Cambria Math"/>
                                </a:rPr>
                                <m:t>𝑑𝑉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7" name="Правоъгъл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69" y="4149080"/>
                <a:ext cx="4186339" cy="85010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авоъгълник 7"/>
          <p:cNvSpPr/>
          <p:nvPr/>
        </p:nvSpPr>
        <p:spPr>
          <a:xfrm>
            <a:off x="1143819" y="2420888"/>
            <a:ext cx="4349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 smtClean="0"/>
              <a:t>Полярен масов инерционен момент</a:t>
            </a:r>
            <a:endParaRPr lang="bg-B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авоъгълник 8"/>
              <p:cNvSpPr/>
              <p:nvPr/>
            </p:nvSpPr>
            <p:spPr>
              <a:xfrm>
                <a:off x="539552" y="5157192"/>
                <a:ext cx="4313937" cy="850105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bg-B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bg-BG" i="1">
                              <a:latin typeface="Cambria Math"/>
                            </a:rPr>
                            <m:t>𝑂</m:t>
                          </m:r>
                        </m:sub>
                      </m:sSub>
                      <m:r>
                        <a:rPr lang="bg-BG" i="0">
                          <a:latin typeface="Cambria Math"/>
                        </a:rPr>
                        <m:t>=</m:t>
                      </m:r>
                      <m:r>
                        <a:rPr lang="bg-BG" i="1">
                          <a:latin typeface="Cambria Math"/>
                        </a:rPr>
                        <m:t>𝜌</m:t>
                      </m:r>
                      <m:nary>
                        <m:naryPr>
                          <m:limLoc m:val="undOvr"/>
                          <m:grow m:val="on"/>
                          <m:supHide m:val="on"/>
                          <m:ctrlPr>
                            <a:rPr lang="bg-BG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bg-BG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bg-BG" i="1">
                                  <a:latin typeface="Cambria Math"/>
                                </a:rPr>
                                <m:t>𝑉</m:t>
                              </m:r>
                            </m:e>
                          </m:d>
                        </m:sub>
                        <m:sup/>
                        <m:e>
                          <m:sSubSup>
                            <m:sSubSupPr>
                              <m:ctrlPr>
                                <a:rPr lang="bg-BG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bg-BG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bg-BG" i="1">
                                  <a:latin typeface="Cambria Math"/>
                                </a:rPr>
                                <m:t>𝑂</m:t>
                              </m:r>
                            </m:sub>
                            <m:sup>
                              <m:r>
                                <a:rPr lang="bg-BG" i="0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bg-BG" i="1">
                              <a:latin typeface="Cambria Math"/>
                            </a:rPr>
                            <m:t> </m:t>
                          </m:r>
                          <m:r>
                            <a:rPr lang="bg-BG" i="1">
                              <a:latin typeface="Cambria Math"/>
                            </a:rPr>
                            <m:t>𝑑𝑉</m:t>
                          </m:r>
                        </m:e>
                      </m:nary>
                      <m:r>
                        <a:rPr lang="bg-BG" i="0">
                          <a:latin typeface="Cambria Math"/>
                        </a:rPr>
                        <m:t>=</m:t>
                      </m:r>
                      <m:r>
                        <a:rPr lang="bg-BG" i="1">
                          <a:latin typeface="Cambria Math"/>
                        </a:rPr>
                        <m:t>𝜌</m:t>
                      </m:r>
                      <m:nary>
                        <m:naryPr>
                          <m:limLoc m:val="undOvr"/>
                          <m:grow m:val="on"/>
                          <m:supHide m:val="on"/>
                          <m:ctrlPr>
                            <a:rPr lang="bg-BG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bg-BG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bg-BG" i="1">
                                  <a:latin typeface="Cambria Math"/>
                                </a:rPr>
                                <m:t>𝑉</m:t>
                              </m:r>
                            </m:e>
                          </m:d>
                        </m:sub>
                        <m:sup/>
                        <m:e>
                          <m:d>
                            <m:dPr>
                              <m:endChr m:val=""/>
                              <m:ctrlPr>
                                <a:rPr lang="bg-BG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bg-BG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bg-BG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bg-BG" i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bg-BG" i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bg-BG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bg-BG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bg-BG" i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bg-BG" i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bg-BG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bg-BG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bg-BG" i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bg-BG" i="0">
                                  <a:latin typeface="Cambria Math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bg-BG" i="1">
                                  <a:latin typeface="Cambria Math"/>
                                </a:rPr>
                                <m:t> </m:t>
                              </m:r>
                              <m:r>
                                <a:rPr lang="bg-BG" i="1">
                                  <a:latin typeface="Cambria Math"/>
                                </a:rPr>
                                <m:t>𝑑𝑉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9" name="Правоъгъл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5157192"/>
                <a:ext cx="4313937" cy="85010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авоъгълник 9"/>
          <p:cNvSpPr/>
          <p:nvPr/>
        </p:nvSpPr>
        <p:spPr>
          <a:xfrm>
            <a:off x="4139952" y="3183540"/>
            <a:ext cx="48965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Дискретно </a:t>
            </a:r>
            <a:r>
              <a:rPr lang="ru-RU" dirty="0" err="1"/>
              <a:t>разпределени</a:t>
            </a:r>
            <a:r>
              <a:rPr lang="ru-RU" dirty="0"/>
              <a:t> </a:t>
            </a:r>
            <a:r>
              <a:rPr lang="ru-RU" dirty="0" err="1"/>
              <a:t>маси</a:t>
            </a:r>
            <a:r>
              <a:rPr lang="ru-RU" dirty="0"/>
              <a:t> с </a:t>
            </a:r>
          </a:p>
          <a:p>
            <a:r>
              <a:rPr lang="ru-RU" dirty="0"/>
              <a:t>р</a:t>
            </a:r>
            <a:r>
              <a:rPr lang="ru-RU" dirty="0" smtClean="0"/>
              <a:t>азлична </a:t>
            </a:r>
            <a:r>
              <a:rPr lang="ru-RU" dirty="0" err="1" smtClean="0"/>
              <a:t>плътност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11" name="Правоъгълник 10"/>
          <p:cNvSpPr/>
          <p:nvPr/>
        </p:nvSpPr>
        <p:spPr>
          <a:xfrm>
            <a:off x="5004048" y="4221025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 smtClean="0"/>
              <a:t>Нехомогенна непрекъсната </a:t>
            </a:r>
            <a:r>
              <a:rPr lang="bg-BG" dirty="0"/>
              <a:t>среда</a:t>
            </a:r>
          </a:p>
        </p:txBody>
      </p:sp>
      <p:sp>
        <p:nvSpPr>
          <p:cNvPr id="12" name="Правоъгълник 11"/>
          <p:cNvSpPr/>
          <p:nvPr/>
        </p:nvSpPr>
        <p:spPr>
          <a:xfrm>
            <a:off x="5138699" y="5364174"/>
            <a:ext cx="3839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 smtClean="0"/>
              <a:t>Хомогенна непрекъсната </a:t>
            </a:r>
            <a:r>
              <a:rPr lang="bg-BG" dirty="0"/>
              <a:t>среда</a:t>
            </a:r>
          </a:p>
        </p:txBody>
      </p:sp>
    </p:spTree>
    <p:extLst>
      <p:ext uri="{BB962C8B-B14F-4D97-AF65-F5344CB8AC3E}">
        <p14:creationId xmlns:p14="http://schemas.microsoft.com/office/powerpoint/2010/main" val="31167823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idx="1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 smtClean="0">
                <a:solidFill>
                  <a:srgbClr val="00B0F0"/>
                </a:solidFill>
              </a:rPr>
              <a:t>Масови инерционни моменти</a:t>
            </a:r>
            <a:endParaRPr lang="bg-BG" sz="2400" dirty="0">
              <a:solidFill>
                <a:srgbClr val="00B0F0"/>
              </a:solidFill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авоъгълник 3"/>
              <p:cNvSpPr/>
              <p:nvPr/>
            </p:nvSpPr>
            <p:spPr>
              <a:xfrm>
                <a:off x="476041" y="1530498"/>
                <a:ext cx="3452035" cy="848566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bg-B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bg-BG" i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bg-BG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bg-BG" i="1">
                              <a:latin typeface="Cambria Math"/>
                            </a:rPr>
                            <m:t>𝑖</m:t>
                          </m:r>
                          <m:r>
                            <a:rPr lang="bg-BG" i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bg-BG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bg-BG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bg-BG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bg-BG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bg-BG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bg-BG" i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  <m:sup>
                                  <m:r>
                                    <a:rPr lang="bg-BG" i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m:rPr>
                                  <m:nor/>
                                </m:rPr>
                                <a:rPr lang="bg-BG" i="1">
                                  <a:latin typeface="Cambria Math"/>
                                </a:rPr>
                                <m:t> </m:t>
                              </m:r>
                              <m:sSub>
                                <m:sSubPr>
                                  <m:ctrlPr>
                                    <a:rPr lang="bg-BG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bg-BG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bg-BG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bg-BG" i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bg-BG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bg-BG" i="1">
                              <a:latin typeface="Cambria Math"/>
                            </a:rPr>
                            <m:t>𝑖</m:t>
                          </m:r>
                          <m:r>
                            <a:rPr lang="bg-BG" i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bg-BG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bg-BG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bg-BG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bg-BG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bg-BG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bg-BG" i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  <m:sup>
                                  <m:r>
                                    <a:rPr lang="bg-BG" i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m:rPr>
                                  <m:nor/>
                                </m:rPr>
                                <a:rPr lang="bg-BG" i="1">
                                  <a:latin typeface="Cambria Math"/>
                                </a:rPr>
                                <m:t> </m:t>
                              </m:r>
                              <m:sSub>
                                <m:sSubPr>
                                  <m:ctrlPr>
                                    <a:rPr lang="bg-BG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bg-BG" i="1">
                                      <a:latin typeface="Cambria Math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bg-BG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bg-BG" i="1">
                                  <a:latin typeface="Cambria Math"/>
                                </a:rPr>
                                <m:t> </m:t>
                              </m:r>
                              <m:sSub>
                                <m:sSubPr>
                                  <m:ctrlPr>
                                    <a:rPr lang="bg-BG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bg-BG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bg-BG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4" name="Правоъгъл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41" y="1530498"/>
                <a:ext cx="3452035" cy="84856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авоъгълник 6"/>
              <p:cNvSpPr/>
              <p:nvPr/>
            </p:nvSpPr>
            <p:spPr>
              <a:xfrm>
                <a:off x="447619" y="2859931"/>
                <a:ext cx="2449645" cy="850105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bg-B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limLoc m:val="undOvr"/>
                          <m:grow m:val="on"/>
                          <m:supHide m:val="on"/>
                          <m:ctrlPr>
                            <a:rPr lang="bg-BG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bg-BG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bg-BG" i="1">
                                  <a:latin typeface="Cambria Math"/>
                                </a:rPr>
                                <m:t>𝑉</m:t>
                              </m:r>
                            </m:e>
                          </m:d>
                        </m:sub>
                        <m:sup/>
                        <m:e>
                          <m:d>
                            <m:dPr>
                              <m:endChr m:val=""/>
                              <m:ctrlPr>
                                <a:rPr lang="bg-BG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bg-BG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bg-BG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bg-BG" i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bg-BG" i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bg-BG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bg-BG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bg-BG" i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bg-BG" i="0">
                                  <a:latin typeface="Cambria Math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bg-BG" i="1">
                                  <a:latin typeface="Cambria Math"/>
                                </a:rPr>
                                <m:t> </m:t>
                              </m:r>
                              <m:r>
                                <a:rPr lang="bg-BG" i="1">
                                  <a:latin typeface="Cambria Math"/>
                                </a:rPr>
                                <m:t>𝜌</m:t>
                              </m:r>
                              <m:r>
                                <m:rPr>
                                  <m:nor/>
                                </m:rPr>
                                <a:rPr lang="bg-BG" i="1">
                                  <a:latin typeface="Cambria Math"/>
                                </a:rPr>
                                <m:t> </m:t>
                              </m:r>
                              <m:r>
                                <a:rPr lang="bg-BG" i="1">
                                  <a:latin typeface="Cambria Math"/>
                                </a:rPr>
                                <m:t>𝑑𝑉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7" name="Правоъгъл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19" y="2859931"/>
                <a:ext cx="2449645" cy="85010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авоъгълник 7"/>
          <p:cNvSpPr/>
          <p:nvPr/>
        </p:nvSpPr>
        <p:spPr>
          <a:xfrm>
            <a:off x="943475" y="836712"/>
            <a:ext cx="3927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 err="1" smtClean="0"/>
              <a:t>Осов</a:t>
            </a:r>
            <a:r>
              <a:rPr lang="bg-BG" dirty="0" smtClean="0"/>
              <a:t> масов инерционен момент</a:t>
            </a:r>
            <a:endParaRPr lang="bg-B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авоъгълник 8"/>
              <p:cNvSpPr/>
              <p:nvPr/>
            </p:nvSpPr>
            <p:spPr>
              <a:xfrm>
                <a:off x="410130" y="4286100"/>
                <a:ext cx="2452466" cy="850105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bg-B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bg-BG" i="0">
                          <a:latin typeface="Cambria Math"/>
                        </a:rPr>
                        <m:t>=</m:t>
                      </m:r>
                      <m:r>
                        <a:rPr lang="bg-BG" i="1">
                          <a:latin typeface="Cambria Math"/>
                        </a:rPr>
                        <m:t>𝜌</m:t>
                      </m:r>
                      <m:nary>
                        <m:naryPr>
                          <m:limLoc m:val="undOvr"/>
                          <m:grow m:val="on"/>
                          <m:supHide m:val="on"/>
                          <m:ctrlPr>
                            <a:rPr lang="bg-BG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bg-BG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bg-BG" i="1">
                                  <a:latin typeface="Cambria Math"/>
                                </a:rPr>
                                <m:t>𝑉</m:t>
                              </m:r>
                            </m:e>
                          </m:d>
                        </m:sub>
                        <m:sup/>
                        <m:e>
                          <m:d>
                            <m:dPr>
                              <m:endChr m:val=""/>
                              <m:ctrlPr>
                                <a:rPr lang="bg-BG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bg-BG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bg-BG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bg-BG" i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bg-BG" i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bg-BG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bg-BG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bg-BG" i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bg-BG" i="0">
                                  <a:latin typeface="Cambria Math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bg-BG" i="1">
                                  <a:latin typeface="Cambria Math"/>
                                </a:rPr>
                                <m:t> </m:t>
                              </m:r>
                              <m:r>
                                <a:rPr lang="bg-BG" i="1">
                                  <a:latin typeface="Cambria Math"/>
                                </a:rPr>
                                <m:t>𝑑𝑉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9" name="Правоъгъл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30" y="4286100"/>
                <a:ext cx="2452466" cy="85010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Правоъгълник 9"/>
          <p:cNvSpPr/>
          <p:nvPr/>
        </p:nvSpPr>
        <p:spPr>
          <a:xfrm>
            <a:off x="4131212" y="1631615"/>
            <a:ext cx="48965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Дискретно </a:t>
            </a:r>
            <a:r>
              <a:rPr lang="ru-RU" dirty="0" err="1"/>
              <a:t>разпределени</a:t>
            </a:r>
            <a:r>
              <a:rPr lang="ru-RU" dirty="0"/>
              <a:t> </a:t>
            </a:r>
            <a:r>
              <a:rPr lang="ru-RU" dirty="0" err="1"/>
              <a:t>маси</a:t>
            </a:r>
            <a:r>
              <a:rPr lang="ru-RU" dirty="0"/>
              <a:t> с </a:t>
            </a:r>
          </a:p>
          <a:p>
            <a:r>
              <a:rPr lang="ru-RU" dirty="0"/>
              <a:t>р</a:t>
            </a:r>
            <a:r>
              <a:rPr lang="ru-RU" dirty="0" smtClean="0"/>
              <a:t>азлична </a:t>
            </a:r>
            <a:r>
              <a:rPr lang="ru-RU" dirty="0" err="1" smtClean="0"/>
              <a:t>плътност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11" name="Правоъгълник 10"/>
          <p:cNvSpPr/>
          <p:nvPr/>
        </p:nvSpPr>
        <p:spPr>
          <a:xfrm>
            <a:off x="4057338" y="3894632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 smtClean="0"/>
              <a:t>Нехомогенна непрекъсната </a:t>
            </a:r>
            <a:r>
              <a:rPr lang="bg-BG" dirty="0"/>
              <a:t>среда</a:t>
            </a:r>
          </a:p>
        </p:txBody>
      </p:sp>
      <p:sp>
        <p:nvSpPr>
          <p:cNvPr id="12" name="Правоъгълник 11"/>
          <p:cNvSpPr/>
          <p:nvPr/>
        </p:nvSpPr>
        <p:spPr>
          <a:xfrm>
            <a:off x="4191989" y="5366639"/>
            <a:ext cx="3839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 smtClean="0"/>
              <a:t>Хомогенна непрекъсната </a:t>
            </a:r>
            <a:r>
              <a:rPr lang="bg-BG" dirty="0"/>
              <a:t>среда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авоъгълник 17"/>
              <p:cNvSpPr/>
              <p:nvPr/>
            </p:nvSpPr>
            <p:spPr>
              <a:xfrm>
                <a:off x="3203848" y="2859931"/>
                <a:ext cx="2514791" cy="850105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bg-B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limLoc m:val="undOvr"/>
                          <m:grow m:val="on"/>
                          <m:supHide m:val="on"/>
                          <m:ctrlPr>
                            <a:rPr lang="bg-BG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bg-BG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bg-BG" i="1">
                                  <a:latin typeface="Cambria Math"/>
                                </a:rPr>
                                <m:t>𝑉</m:t>
                              </m:r>
                            </m:e>
                          </m:d>
                        </m:sub>
                        <m:sup/>
                        <m:e>
                          <m:d>
                            <m:dPr>
                              <m:endChr m:val=""/>
                              <m:ctrlPr>
                                <a:rPr lang="bg-BG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bg-BG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bg-BG" i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bg-BG" i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bg-BG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bg-BG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bg-BG" i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bg-BG" i="0">
                                  <a:latin typeface="Cambria Math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bg-BG" i="1">
                                  <a:latin typeface="Cambria Math"/>
                                </a:rPr>
                                <m:t> </m:t>
                              </m:r>
                              <m:r>
                                <a:rPr lang="bg-BG" i="1">
                                  <a:latin typeface="Cambria Math"/>
                                </a:rPr>
                                <m:t>𝜌</m:t>
                              </m:r>
                              <m:r>
                                <m:rPr>
                                  <m:nor/>
                                </m:rPr>
                                <a:rPr lang="bg-BG" i="1">
                                  <a:latin typeface="Cambria Math"/>
                                </a:rPr>
                                <m:t> </m:t>
                              </m:r>
                              <m:r>
                                <a:rPr lang="bg-BG" i="1">
                                  <a:latin typeface="Cambria Math"/>
                                </a:rPr>
                                <m:t>𝑑𝑉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18" name="Правоъгълник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2859931"/>
                <a:ext cx="2514791" cy="85010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Правоъгълник 19"/>
              <p:cNvSpPr/>
              <p:nvPr/>
            </p:nvSpPr>
            <p:spPr>
              <a:xfrm>
                <a:off x="5833633" y="2859930"/>
                <a:ext cx="2514791" cy="850105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bg-B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limLoc m:val="undOvr"/>
                          <m:grow m:val="on"/>
                          <m:supHide m:val="on"/>
                          <m:ctrlPr>
                            <a:rPr lang="bg-BG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bg-BG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bg-BG" i="1">
                                  <a:latin typeface="Cambria Math"/>
                                </a:rPr>
                                <m:t>𝑉</m:t>
                              </m:r>
                            </m:e>
                          </m:d>
                        </m:sub>
                        <m:sup/>
                        <m:e>
                          <m:d>
                            <m:dPr>
                              <m:endChr m:val=""/>
                              <m:ctrlPr>
                                <a:rPr lang="bg-BG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bg-BG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bg-BG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bg-BG" i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bg-BG" i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bg-BG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bg-BG" i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bg-BG" i="0">
                                  <a:latin typeface="Cambria Math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bg-BG" i="1">
                                  <a:latin typeface="Cambria Math"/>
                                </a:rPr>
                                <m:t> </m:t>
                              </m:r>
                              <m:r>
                                <a:rPr lang="bg-BG" i="1">
                                  <a:latin typeface="Cambria Math"/>
                                </a:rPr>
                                <m:t>𝜌</m:t>
                              </m:r>
                              <m:r>
                                <m:rPr>
                                  <m:nor/>
                                </m:rPr>
                                <a:rPr lang="bg-BG" i="1">
                                  <a:latin typeface="Cambria Math"/>
                                </a:rPr>
                                <m:t> </m:t>
                              </m:r>
                              <m:r>
                                <a:rPr lang="bg-BG" i="1">
                                  <a:latin typeface="Cambria Math"/>
                                </a:rPr>
                                <m:t>𝑑𝑉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20" name="Правоъгълник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3633" y="2859930"/>
                <a:ext cx="2514791" cy="85010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авоъгълник 21"/>
              <p:cNvSpPr/>
              <p:nvPr/>
            </p:nvSpPr>
            <p:spPr>
              <a:xfrm>
                <a:off x="3191241" y="4269009"/>
                <a:ext cx="2517612" cy="850105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bg-B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bg-BG" i="0">
                          <a:latin typeface="Cambria Math"/>
                        </a:rPr>
                        <m:t>=</m:t>
                      </m:r>
                      <m:r>
                        <a:rPr lang="bg-BG" i="1">
                          <a:latin typeface="Cambria Math"/>
                        </a:rPr>
                        <m:t>𝜌</m:t>
                      </m:r>
                      <m:nary>
                        <m:naryPr>
                          <m:limLoc m:val="undOvr"/>
                          <m:grow m:val="on"/>
                          <m:supHide m:val="on"/>
                          <m:ctrlPr>
                            <a:rPr lang="bg-BG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bg-BG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bg-BG" i="1">
                                  <a:latin typeface="Cambria Math"/>
                                </a:rPr>
                                <m:t>𝑉</m:t>
                              </m:r>
                            </m:e>
                          </m:d>
                        </m:sub>
                        <m:sup/>
                        <m:e>
                          <m:d>
                            <m:dPr>
                              <m:endChr m:val=""/>
                              <m:ctrlPr>
                                <a:rPr lang="bg-BG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bg-BG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bg-BG" i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bg-BG" i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bg-BG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bg-BG" i="1"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bg-BG" i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bg-BG" i="0">
                                  <a:latin typeface="Cambria Math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bg-BG" i="1">
                                  <a:latin typeface="Cambria Math"/>
                                </a:rPr>
                                <m:t> </m:t>
                              </m:r>
                              <m:r>
                                <a:rPr lang="bg-BG" i="1">
                                  <a:latin typeface="Cambria Math"/>
                                </a:rPr>
                                <m:t>𝑑𝑉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22" name="Правоъгълник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1241" y="4269009"/>
                <a:ext cx="2517612" cy="85010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Правоъгълник 23"/>
              <p:cNvSpPr/>
              <p:nvPr/>
            </p:nvSpPr>
            <p:spPr>
              <a:xfrm>
                <a:off x="5895958" y="4286100"/>
                <a:ext cx="2517612" cy="850105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bg-B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𝑧</m:t>
                          </m:r>
                        </m:sub>
                      </m:sSub>
                      <m:r>
                        <a:rPr lang="bg-BG" i="0">
                          <a:latin typeface="Cambria Math"/>
                        </a:rPr>
                        <m:t>=</m:t>
                      </m:r>
                      <m:r>
                        <a:rPr lang="bg-BG" i="1">
                          <a:latin typeface="Cambria Math"/>
                        </a:rPr>
                        <m:t>𝜌</m:t>
                      </m:r>
                      <m:nary>
                        <m:naryPr>
                          <m:limLoc m:val="undOvr"/>
                          <m:grow m:val="on"/>
                          <m:supHide m:val="on"/>
                          <m:ctrlPr>
                            <a:rPr lang="bg-BG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bg-BG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bg-BG" i="1">
                                  <a:latin typeface="Cambria Math"/>
                                </a:rPr>
                                <m:t>𝑉</m:t>
                              </m:r>
                            </m:e>
                          </m:d>
                        </m:sub>
                        <m:sup/>
                        <m:e>
                          <m:d>
                            <m:dPr>
                              <m:endChr m:val=""/>
                              <m:ctrlPr>
                                <a:rPr lang="bg-BG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bg-BG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bg-BG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bg-BG" i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bg-BG" i="0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bg-BG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bg-BG" i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bg-BG" i="0">
                                  <a:latin typeface="Cambria Math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bg-BG" i="1">
                                  <a:latin typeface="Cambria Math"/>
                                </a:rPr>
                                <m:t> </m:t>
                              </m:r>
                              <m:r>
                                <a:rPr lang="bg-BG" i="1">
                                  <a:latin typeface="Cambria Math"/>
                                </a:rPr>
                                <m:t>𝑑𝑉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24" name="Правоъгълник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5958" y="4286100"/>
                <a:ext cx="2517612" cy="85010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4067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idx="1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 smtClean="0">
                <a:solidFill>
                  <a:srgbClr val="00B0F0"/>
                </a:solidFill>
              </a:rPr>
              <a:t>Масови инерционни моменти</a:t>
            </a:r>
            <a:endParaRPr lang="bg-BG" sz="2400" dirty="0">
              <a:solidFill>
                <a:srgbClr val="00B0F0"/>
              </a:solidFill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авоъгълник 3"/>
              <p:cNvSpPr/>
              <p:nvPr/>
            </p:nvSpPr>
            <p:spPr>
              <a:xfrm>
                <a:off x="476041" y="1530498"/>
                <a:ext cx="3458191" cy="848566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bg-B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𝑎</m:t>
                          </m:r>
                        </m:sub>
                      </m:sSub>
                      <m:r>
                        <a:rPr lang="bg-BG" i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bg-BG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bg-BG" i="1">
                              <a:latin typeface="Cambria Math"/>
                            </a:rPr>
                            <m:t>𝑖</m:t>
                          </m:r>
                          <m:r>
                            <a:rPr lang="bg-BG" i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bg-BG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bg-BG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bg-BG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bg-BG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bg-BG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bg-BG" i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bg-BG" i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m:rPr>
                                  <m:nor/>
                                </m:rPr>
                                <a:rPr lang="bg-BG" i="1">
                                  <a:latin typeface="Cambria Math"/>
                                </a:rPr>
                                <m:t> </m:t>
                              </m:r>
                              <m:sSub>
                                <m:sSubPr>
                                  <m:ctrlPr>
                                    <a:rPr lang="bg-BG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bg-BG" i="1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bg-BG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bg-BG" i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bg-BG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bg-BG" i="1">
                              <a:latin typeface="Cambria Math"/>
                            </a:rPr>
                            <m:t>𝑖</m:t>
                          </m:r>
                          <m:r>
                            <a:rPr lang="bg-BG" i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bg-BG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bg-BG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bg-BG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bg-BG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bg-BG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bg-BG" i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bg-BG" i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m:rPr>
                                  <m:nor/>
                                </m:rPr>
                                <a:rPr lang="bg-BG" i="1">
                                  <a:latin typeface="Cambria Math"/>
                                </a:rPr>
                                <m:t> </m:t>
                              </m:r>
                              <m:sSub>
                                <m:sSubPr>
                                  <m:ctrlPr>
                                    <a:rPr lang="bg-BG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bg-BG" i="1">
                                      <a:latin typeface="Cambria Math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bg-BG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bg-BG" i="1">
                                  <a:latin typeface="Cambria Math"/>
                                </a:rPr>
                                <m:t> </m:t>
                              </m:r>
                              <m:sSub>
                                <m:sSubPr>
                                  <m:ctrlPr>
                                    <a:rPr lang="bg-BG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bg-BG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bg-BG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4" name="Правоъгъл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41" y="1530498"/>
                <a:ext cx="3458191" cy="84856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авоъгълник 6"/>
              <p:cNvSpPr/>
              <p:nvPr/>
            </p:nvSpPr>
            <p:spPr>
              <a:xfrm>
                <a:off x="447619" y="2859931"/>
                <a:ext cx="1989584" cy="850105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bg-B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bg-BG" b="0" i="1" smtClean="0">
                              <a:latin typeface="Cambria Math"/>
                            </a:rPr>
                            <m:t>О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𝑥𝑦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limLoc m:val="undOvr"/>
                          <m:grow m:val="on"/>
                          <m:supHide m:val="on"/>
                          <m:ctrlPr>
                            <a:rPr lang="bg-BG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bg-BG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bg-BG" i="1">
                                  <a:latin typeface="Cambria Math"/>
                                </a:rPr>
                                <m:t>𝑉</m:t>
                              </m:r>
                            </m:e>
                          </m:d>
                        </m:sub>
                        <m:sup/>
                        <m:e>
                          <m:sSup>
                            <m:sSupPr>
                              <m:ctrlPr>
                                <a:rPr lang="bg-BG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bg-BG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bg-BG" i="1">
                              <a:latin typeface="Cambria Math"/>
                            </a:rPr>
                            <m:t> </m:t>
                          </m:r>
                          <m:r>
                            <a:rPr lang="bg-BG" i="1">
                              <a:latin typeface="Cambria Math"/>
                            </a:rPr>
                            <m:t>𝜌</m:t>
                          </m:r>
                          <m:r>
                            <m:rPr>
                              <m:nor/>
                            </m:rPr>
                            <a:rPr lang="bg-BG" i="1">
                              <a:latin typeface="Cambria Math"/>
                            </a:rPr>
                            <m:t> </m:t>
                          </m:r>
                          <m:r>
                            <a:rPr lang="bg-BG" i="1">
                              <a:latin typeface="Cambria Math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7" name="Правоъгъл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19" y="2859931"/>
                <a:ext cx="1989584" cy="85010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Правоъгълник 7"/>
          <p:cNvSpPr/>
          <p:nvPr/>
        </p:nvSpPr>
        <p:spPr>
          <a:xfrm>
            <a:off x="943475" y="836712"/>
            <a:ext cx="4565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 smtClean="0"/>
              <a:t> Планарен масов инерционен момент</a:t>
            </a:r>
            <a:endParaRPr lang="bg-BG" dirty="0"/>
          </a:p>
        </p:txBody>
      </p:sp>
      <p:sp>
        <p:nvSpPr>
          <p:cNvPr id="10" name="Правоъгълник 9"/>
          <p:cNvSpPr/>
          <p:nvPr/>
        </p:nvSpPr>
        <p:spPr>
          <a:xfrm>
            <a:off x="4131212" y="1631615"/>
            <a:ext cx="48965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Дискретно </a:t>
            </a:r>
            <a:r>
              <a:rPr lang="ru-RU" dirty="0" err="1"/>
              <a:t>разпределени</a:t>
            </a:r>
            <a:r>
              <a:rPr lang="ru-RU" dirty="0"/>
              <a:t> </a:t>
            </a:r>
            <a:r>
              <a:rPr lang="ru-RU" dirty="0" err="1"/>
              <a:t>маси</a:t>
            </a:r>
            <a:r>
              <a:rPr lang="ru-RU" dirty="0"/>
              <a:t> с </a:t>
            </a:r>
          </a:p>
          <a:p>
            <a:r>
              <a:rPr lang="ru-RU" dirty="0"/>
              <a:t>р</a:t>
            </a:r>
            <a:r>
              <a:rPr lang="ru-RU" dirty="0" smtClean="0"/>
              <a:t>азлична </a:t>
            </a:r>
            <a:r>
              <a:rPr lang="ru-RU" dirty="0" err="1" smtClean="0"/>
              <a:t>плътност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11" name="Правоъгълник 10"/>
          <p:cNvSpPr/>
          <p:nvPr/>
        </p:nvSpPr>
        <p:spPr>
          <a:xfrm>
            <a:off x="4057338" y="3894632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 smtClean="0"/>
              <a:t>Нехомогенна непрекъсната </a:t>
            </a:r>
            <a:r>
              <a:rPr lang="bg-BG" dirty="0"/>
              <a:t>среда</a:t>
            </a:r>
          </a:p>
        </p:txBody>
      </p:sp>
      <p:sp>
        <p:nvSpPr>
          <p:cNvPr id="12" name="Правоъгълник 11"/>
          <p:cNvSpPr/>
          <p:nvPr/>
        </p:nvSpPr>
        <p:spPr>
          <a:xfrm>
            <a:off x="4191989" y="5366639"/>
            <a:ext cx="3839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 smtClean="0"/>
              <a:t>Хомогенна непрекъсната </a:t>
            </a:r>
            <a:r>
              <a:rPr lang="bg-BG" dirty="0"/>
              <a:t>среда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Правоъгълник 24"/>
              <p:cNvSpPr/>
              <p:nvPr/>
            </p:nvSpPr>
            <p:spPr>
              <a:xfrm>
                <a:off x="3136420" y="2859928"/>
                <a:ext cx="2059666" cy="850105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bg-B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bg-BG" b="0" i="1" smtClean="0">
                              <a:latin typeface="Cambria Math"/>
                            </a:rPr>
                            <m:t>О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𝑥𝑧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limLoc m:val="undOvr"/>
                          <m:grow m:val="on"/>
                          <m:supHide m:val="on"/>
                          <m:ctrlPr>
                            <a:rPr lang="bg-BG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bg-BG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bg-BG" i="1">
                                  <a:latin typeface="Cambria Math"/>
                                </a:rPr>
                                <m:t>𝑉</m:t>
                              </m:r>
                            </m:e>
                          </m:d>
                        </m:sub>
                        <m:sup/>
                        <m:e>
                          <m:sSup>
                            <m:sSupPr>
                              <m:ctrlPr>
                                <a:rPr lang="bg-BG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bg-BG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bg-BG" i="1">
                              <a:latin typeface="Cambria Math"/>
                            </a:rPr>
                            <m:t> </m:t>
                          </m:r>
                          <m:r>
                            <a:rPr lang="bg-BG" i="1">
                              <a:latin typeface="Cambria Math"/>
                            </a:rPr>
                            <m:t>𝜌</m:t>
                          </m:r>
                          <m:r>
                            <m:rPr>
                              <m:nor/>
                            </m:rPr>
                            <a:rPr lang="bg-BG" i="1">
                              <a:latin typeface="Cambria Math"/>
                            </a:rPr>
                            <m:t> </m:t>
                          </m:r>
                          <m:r>
                            <a:rPr lang="bg-BG" i="1">
                              <a:latin typeface="Cambria Math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25" name="Правоъгълник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420" y="2859928"/>
                <a:ext cx="2059666" cy="85010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Правоъгълник 25"/>
              <p:cNvSpPr/>
              <p:nvPr/>
            </p:nvSpPr>
            <p:spPr>
              <a:xfrm>
                <a:off x="5707428" y="2859929"/>
                <a:ext cx="2068067" cy="850105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bg-B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bg-BG" b="0" i="1" smtClean="0">
                              <a:latin typeface="Cambria Math"/>
                            </a:rPr>
                            <m:t>О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𝑧𝑦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limLoc m:val="undOvr"/>
                          <m:grow m:val="on"/>
                          <m:supHide m:val="on"/>
                          <m:ctrlPr>
                            <a:rPr lang="bg-BG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bg-BG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bg-BG" i="1">
                                  <a:latin typeface="Cambria Math"/>
                                </a:rPr>
                                <m:t>𝑉</m:t>
                              </m:r>
                            </m:e>
                          </m:d>
                        </m:sub>
                        <m:sup/>
                        <m:e>
                          <m:sSup>
                            <m:sSupPr>
                              <m:ctrlPr>
                                <a:rPr lang="bg-BG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bg-BG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bg-BG" i="1">
                              <a:latin typeface="Cambria Math"/>
                            </a:rPr>
                            <m:t> </m:t>
                          </m:r>
                          <m:r>
                            <a:rPr lang="bg-BG" i="1">
                              <a:latin typeface="Cambria Math"/>
                            </a:rPr>
                            <m:t>𝜌</m:t>
                          </m:r>
                          <m:r>
                            <m:rPr>
                              <m:nor/>
                            </m:rPr>
                            <a:rPr lang="bg-BG" i="1">
                              <a:latin typeface="Cambria Math"/>
                            </a:rPr>
                            <m:t> </m:t>
                          </m:r>
                          <m:r>
                            <a:rPr lang="bg-BG" i="1">
                              <a:latin typeface="Cambria Math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26" name="Правоъгълник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428" y="2859929"/>
                <a:ext cx="2068067" cy="85010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Правоъгълник 26"/>
              <p:cNvSpPr/>
              <p:nvPr/>
            </p:nvSpPr>
            <p:spPr>
              <a:xfrm>
                <a:off x="683568" y="4263964"/>
                <a:ext cx="2030877" cy="850105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bg-B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bg-BG" b="0" i="1" smtClean="0">
                              <a:latin typeface="Cambria Math"/>
                            </a:rPr>
                            <m:t>О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𝑥𝑦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bg-BG" i="1">
                          <a:latin typeface="Cambria Math"/>
                        </a:rPr>
                        <m:t>𝜌</m:t>
                      </m:r>
                      <m:nary>
                        <m:naryPr>
                          <m:limLoc m:val="undOvr"/>
                          <m:grow m:val="on"/>
                          <m:supHide m:val="on"/>
                          <m:ctrlPr>
                            <a:rPr lang="bg-BG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bg-BG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bg-BG" i="1">
                                  <a:latin typeface="Cambria Math"/>
                                </a:rPr>
                                <m:t>𝑉</m:t>
                              </m:r>
                            </m:e>
                          </m:d>
                        </m:sub>
                        <m:sup/>
                        <m:e>
                          <m:sSup>
                            <m:sSupPr>
                              <m:ctrlPr>
                                <a:rPr lang="bg-BG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bg-BG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bg-BG" i="1">
                              <a:latin typeface="Cambria Math"/>
                            </a:rPr>
                            <m:t>  </m:t>
                          </m:r>
                          <m:r>
                            <a:rPr lang="bg-BG" i="1">
                              <a:latin typeface="Cambria Math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27" name="Правоъгълник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263964"/>
                <a:ext cx="2030877" cy="85010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Правоъгълник 27"/>
              <p:cNvSpPr/>
              <p:nvPr/>
            </p:nvSpPr>
            <p:spPr>
              <a:xfrm>
                <a:off x="3342194" y="4263964"/>
                <a:ext cx="2030492" cy="850105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bg-B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bg-BG" b="0" i="1" smtClean="0">
                              <a:latin typeface="Cambria Math"/>
                            </a:rPr>
                            <m:t>О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𝑥𝑧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bg-BG" i="1">
                          <a:latin typeface="Cambria Math"/>
                        </a:rPr>
                        <m:t>𝜌</m:t>
                      </m:r>
                      <m:nary>
                        <m:naryPr>
                          <m:limLoc m:val="undOvr"/>
                          <m:grow m:val="on"/>
                          <m:supHide m:val="on"/>
                          <m:ctrlPr>
                            <a:rPr lang="bg-BG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bg-BG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bg-BG" i="1">
                                  <a:latin typeface="Cambria Math"/>
                                </a:rPr>
                                <m:t>𝑉</m:t>
                              </m:r>
                            </m:e>
                          </m:d>
                        </m:sub>
                        <m:sup/>
                        <m:e>
                          <m:sSup>
                            <m:sSupPr>
                              <m:ctrlPr>
                                <a:rPr lang="bg-BG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bg-BG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bg-BG" i="1">
                              <a:latin typeface="Cambria Math"/>
                            </a:rPr>
                            <m:t>  </m:t>
                          </m:r>
                          <m:r>
                            <a:rPr lang="bg-BG" i="1">
                              <a:latin typeface="Cambria Math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28" name="Правоъгълник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2194" y="4263964"/>
                <a:ext cx="2030492" cy="85010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авоъгълник 28"/>
              <p:cNvSpPr/>
              <p:nvPr/>
            </p:nvSpPr>
            <p:spPr>
              <a:xfrm>
                <a:off x="5892737" y="4263963"/>
                <a:ext cx="2033827" cy="850105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bg-BG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bg-BG" b="0" i="1" smtClean="0">
                              <a:latin typeface="Cambria Math"/>
                            </a:rPr>
                            <m:t>О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𝑧𝑦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bg-BG" i="1">
                          <a:latin typeface="Cambria Math"/>
                        </a:rPr>
                        <m:t>𝜌</m:t>
                      </m:r>
                      <m:nary>
                        <m:naryPr>
                          <m:limLoc m:val="undOvr"/>
                          <m:grow m:val="on"/>
                          <m:supHide m:val="on"/>
                          <m:ctrlPr>
                            <a:rPr lang="bg-BG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bg-BG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bg-BG" i="1">
                                  <a:latin typeface="Cambria Math"/>
                                </a:rPr>
                                <m:t>𝑉</m:t>
                              </m:r>
                            </m:e>
                          </m:d>
                        </m:sub>
                        <m:sup/>
                        <m:e>
                          <m:sSup>
                            <m:sSupPr>
                              <m:ctrlPr>
                                <a:rPr lang="bg-BG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bg-BG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bg-BG" i="1">
                              <a:latin typeface="Cambria Math"/>
                            </a:rPr>
                            <m:t>  </m:t>
                          </m:r>
                          <m:r>
                            <a:rPr lang="bg-BG" i="1">
                              <a:latin typeface="Cambria Math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29" name="Правоъгълник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737" y="4263963"/>
                <a:ext cx="2033827" cy="85010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55974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755576" y="30005"/>
            <a:ext cx="7560840" cy="6088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bg-BG" altLang="en-US" sz="2800" b="1" dirty="0" smtClean="0">
                <a:solidFill>
                  <a:srgbClr val="000099"/>
                </a:solidFill>
                <a:latin typeface="+mn-lt"/>
              </a:rPr>
              <a:t>Съдържание: </a:t>
            </a:r>
            <a:r>
              <a:rPr lang="bg-BG" altLang="en-US" sz="2400" b="1" dirty="0" smtClean="0">
                <a:solidFill>
                  <a:srgbClr val="000099"/>
                </a:solidFill>
                <a:latin typeface="+mn-lt"/>
              </a:rPr>
              <a:t>лекции</a:t>
            </a:r>
            <a:endParaRPr lang="bg-BG" altLang="en-US" sz="1600" dirty="0">
              <a:solidFill>
                <a:srgbClr val="000099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Общи сведения за машините и механизмите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bg-BG" sz="2000" dirty="0">
                <a:solidFill>
                  <a:srgbClr val="000099"/>
                </a:solidFill>
                <a:latin typeface="+mn-lt"/>
              </a:rPr>
              <a:t>Кинематика на механизмите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bg-BG" sz="2000" dirty="0">
                <a:solidFill>
                  <a:srgbClr val="000099"/>
                </a:solidFill>
                <a:latin typeface="+mn-lt"/>
              </a:rPr>
              <a:t>Статика на твърдо тяло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Геометрични и масови характеристики на телата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F0000"/>
                </a:solidFill>
                <a:latin typeface="+mn-lt"/>
              </a:rPr>
              <a:t>Сили на триене в кинематичните двоици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bg-BG" sz="2000" dirty="0">
                <a:solidFill>
                  <a:srgbClr val="000099"/>
                </a:solidFill>
                <a:latin typeface="+mn-lt"/>
              </a:rPr>
              <a:t>Якост на телата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bg-BG" sz="2000" dirty="0">
                <a:solidFill>
                  <a:srgbClr val="000099"/>
                </a:solidFill>
                <a:latin typeface="+mn-lt"/>
              </a:rPr>
              <a:t>Еластични елементи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bg-BG" sz="2000" dirty="0">
                <a:solidFill>
                  <a:srgbClr val="000099"/>
                </a:solidFill>
                <a:latin typeface="+mn-lt"/>
              </a:rPr>
              <a:t>Машинни съединения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bg-BG" sz="2000" dirty="0">
                <a:solidFill>
                  <a:srgbClr val="000099"/>
                </a:solidFill>
                <a:latin typeface="+mn-lt"/>
              </a:rPr>
              <a:t>Съединители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bg-BG" sz="2000" dirty="0">
                <a:solidFill>
                  <a:srgbClr val="000099"/>
                </a:solidFill>
                <a:latin typeface="+mn-lt"/>
              </a:rPr>
              <a:t>Лагерни опори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000099"/>
                </a:solidFill>
                <a:latin typeface="+mn-lt"/>
              </a:rPr>
              <a:t>Механизми с постоянно предавателно отношение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bg-BG" sz="2000" dirty="0">
                <a:solidFill>
                  <a:srgbClr val="000099"/>
                </a:solidFill>
                <a:latin typeface="+mn-lt"/>
              </a:rPr>
              <a:t>Динамика на механични системи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bg-BG" sz="2000" dirty="0">
                <a:solidFill>
                  <a:srgbClr val="000099"/>
                </a:solidFill>
                <a:latin typeface="+mn-lt"/>
              </a:rPr>
              <a:t>Механични трептения </a:t>
            </a:r>
            <a:endParaRPr lang="bg-BG" sz="2000" dirty="0" smtClean="0">
              <a:solidFill>
                <a:srgbClr val="000099"/>
              </a:solidFill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bg-BG" sz="2000" dirty="0" smtClean="0">
                <a:solidFill>
                  <a:srgbClr val="000099"/>
                </a:solidFill>
                <a:latin typeface="+mn-lt"/>
              </a:rPr>
              <a:t>МЕМС</a:t>
            </a:r>
            <a:endParaRPr lang="bg-BG" sz="2000" dirty="0">
              <a:solidFill>
                <a:srgbClr val="000099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27966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2828527"/>
          </a:xfrm>
        </p:spPr>
        <p:txBody>
          <a:bodyPr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bg-BG" sz="7200" dirty="0" smtClean="0">
                <a:solidFill>
                  <a:schemeClr val="bg2">
                    <a:lumMod val="50000"/>
                  </a:schemeClr>
                </a:solidFill>
              </a:rPr>
              <a:t>Сили на триене в кинематичните </a:t>
            </a:r>
            <a:r>
              <a:rPr lang="bg-BG" sz="7200" dirty="0" err="1" smtClean="0">
                <a:solidFill>
                  <a:schemeClr val="bg2">
                    <a:lumMod val="50000"/>
                  </a:schemeClr>
                </a:solidFill>
              </a:rPr>
              <a:t>двоици</a:t>
            </a:r>
            <a:r>
              <a:rPr lang="bg-BG" sz="72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7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5462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съдържание 5"/>
          <p:cNvSpPr txBox="1">
            <a:spLocks/>
          </p:cNvSpPr>
          <p:nvPr/>
        </p:nvSpPr>
        <p:spPr>
          <a:xfrm>
            <a:off x="713585" y="329010"/>
            <a:ext cx="8205094" cy="579710"/>
          </a:xfrm>
          <a:prstGeom prst="rect">
            <a:avLst/>
          </a:prstGeom>
        </p:spPr>
        <p:txBody>
          <a:bodyPr/>
          <a:lstStyle>
            <a:lvl1pPr marL="365125" indent="-255588" algn="l" rtl="0" fontAlgn="base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0713" indent="-228600" algn="l" rtl="0" fontAlgn="base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537" indent="0" algn="ctr">
              <a:buFont typeface="Wingdings 3" pitchFamily="18" charset="2"/>
              <a:buNone/>
            </a:pPr>
            <a:r>
              <a:rPr lang="bg-BG" sz="2400" dirty="0" smtClean="0">
                <a:solidFill>
                  <a:srgbClr val="00B0F0"/>
                </a:solidFill>
              </a:rPr>
              <a:t>Общи сведения за силите на триене</a:t>
            </a:r>
            <a:endParaRPr lang="bg-BG" sz="2400" dirty="0">
              <a:solidFill>
                <a:srgbClr val="00B0F0"/>
              </a:solidFill>
            </a:endParaRPr>
          </a:p>
        </p:txBody>
      </p:sp>
      <p:sp>
        <p:nvSpPr>
          <p:cNvPr id="3" name="Правоъгълник 2"/>
          <p:cNvSpPr/>
          <p:nvPr/>
        </p:nvSpPr>
        <p:spPr>
          <a:xfrm>
            <a:off x="251520" y="911229"/>
            <a:ext cx="86671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rgbClr val="FF0000"/>
                </a:solidFill>
              </a:rPr>
              <a:t>Сила на </a:t>
            </a:r>
            <a:r>
              <a:rPr lang="ru-RU" dirty="0" err="1">
                <a:solidFill>
                  <a:srgbClr val="FF0000"/>
                </a:solidFill>
              </a:rPr>
              <a:t>триене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/>
              <a:t>се </a:t>
            </a:r>
            <a:r>
              <a:rPr lang="ru-RU" dirty="0" err="1"/>
              <a:t>нарича</a:t>
            </a:r>
            <a:r>
              <a:rPr lang="ru-RU" dirty="0"/>
              <a:t> </a:t>
            </a:r>
            <a:r>
              <a:rPr lang="ru-RU" dirty="0" err="1">
                <a:solidFill>
                  <a:srgbClr val="FF0000"/>
                </a:solidFill>
              </a:rPr>
              <a:t>съпротивлението</a:t>
            </a:r>
            <a:r>
              <a:rPr lang="ru-RU" dirty="0"/>
              <a:t>, </a:t>
            </a:r>
            <a:r>
              <a:rPr lang="ru-RU" dirty="0" err="1"/>
              <a:t>възникващо</a:t>
            </a:r>
            <a:r>
              <a:rPr lang="ru-RU" dirty="0"/>
              <a:t> от </a:t>
            </a:r>
            <a:r>
              <a:rPr lang="ru-RU" dirty="0" err="1"/>
              <a:t>притискането</a:t>
            </a:r>
            <a:r>
              <a:rPr lang="ru-RU" dirty="0"/>
              <a:t> на две тела при </a:t>
            </a:r>
            <a:r>
              <a:rPr lang="ru-RU" dirty="0" err="1"/>
              <a:t>относителното</a:t>
            </a:r>
            <a:r>
              <a:rPr lang="ru-RU" dirty="0"/>
              <a:t> им движение. </a:t>
            </a:r>
            <a:endParaRPr lang="bg-BG" dirty="0"/>
          </a:p>
        </p:txBody>
      </p:sp>
      <p:sp>
        <p:nvSpPr>
          <p:cNvPr id="4" name="Правоъгълник 3"/>
          <p:cNvSpPr/>
          <p:nvPr/>
        </p:nvSpPr>
        <p:spPr>
          <a:xfrm>
            <a:off x="251520" y="1628800"/>
            <a:ext cx="84511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За </a:t>
            </a:r>
            <a:r>
              <a:rPr lang="ru-RU" dirty="0" err="1"/>
              <a:t>преодоляване</a:t>
            </a:r>
            <a:r>
              <a:rPr lang="ru-RU" dirty="0"/>
              <a:t> на </a:t>
            </a:r>
            <a:r>
              <a:rPr lang="ru-RU" dirty="0" err="1"/>
              <a:t>триенето</a:t>
            </a:r>
            <a:r>
              <a:rPr lang="ru-RU" dirty="0"/>
              <a:t> се </a:t>
            </a:r>
            <a:r>
              <a:rPr lang="ru-RU" dirty="0" err="1"/>
              <a:t>изразходва</a:t>
            </a:r>
            <a:r>
              <a:rPr lang="ru-RU" dirty="0"/>
              <a:t> </a:t>
            </a:r>
            <a:r>
              <a:rPr lang="ru-RU" dirty="0" err="1"/>
              <a:t>обикновено</a:t>
            </a:r>
            <a:r>
              <a:rPr lang="ru-RU" dirty="0"/>
              <a:t> </a:t>
            </a:r>
            <a:r>
              <a:rPr lang="ru-RU" dirty="0" err="1"/>
              <a:t>по-голямата</a:t>
            </a:r>
            <a:r>
              <a:rPr lang="ru-RU" dirty="0"/>
              <a:t> част от </a:t>
            </a:r>
            <a:r>
              <a:rPr lang="ru-RU" dirty="0" err="1"/>
              <a:t>двигателната</a:t>
            </a:r>
            <a:r>
              <a:rPr lang="ru-RU" dirty="0"/>
              <a:t> </a:t>
            </a:r>
            <a:r>
              <a:rPr lang="ru-RU" dirty="0" err="1" smtClean="0"/>
              <a:t>енергия</a:t>
            </a:r>
            <a:r>
              <a:rPr lang="ru-RU" dirty="0" smtClean="0"/>
              <a:t>, </a:t>
            </a:r>
            <a:r>
              <a:rPr lang="bg-BG" dirty="0" smtClean="0"/>
              <a:t> поради което коефициентът </a:t>
            </a:r>
            <a:r>
              <a:rPr lang="bg-BG" dirty="0"/>
              <a:t>на полезно действие на много машини е около 15 – 20 </a:t>
            </a:r>
            <a:r>
              <a:rPr lang="bg-BG" dirty="0" smtClean="0"/>
              <a:t>%.</a:t>
            </a:r>
            <a:endParaRPr lang="bg-BG" dirty="0"/>
          </a:p>
        </p:txBody>
      </p:sp>
      <p:sp>
        <p:nvSpPr>
          <p:cNvPr id="5" name="Правоъгълник 4"/>
          <p:cNvSpPr/>
          <p:nvPr/>
        </p:nvSpPr>
        <p:spPr>
          <a:xfrm>
            <a:off x="323527" y="3032085"/>
            <a:ext cx="85231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>
                <a:solidFill>
                  <a:srgbClr val="FF0000"/>
                </a:solidFill>
              </a:rPr>
              <a:t>Видове </a:t>
            </a:r>
            <a:r>
              <a:rPr lang="bg-BG" dirty="0" smtClean="0">
                <a:solidFill>
                  <a:srgbClr val="FF0000"/>
                </a:solidFill>
              </a:rPr>
              <a:t>триене </a:t>
            </a:r>
            <a:r>
              <a:rPr lang="bg-BG" dirty="0">
                <a:solidFill>
                  <a:srgbClr val="FF0000"/>
                </a:solidFill>
              </a:rPr>
              <a:t>в</a:t>
            </a:r>
            <a:r>
              <a:rPr lang="bg-BG" dirty="0" smtClean="0">
                <a:solidFill>
                  <a:srgbClr val="FF0000"/>
                </a:solidFill>
              </a:rPr>
              <a:t> </a:t>
            </a:r>
            <a:r>
              <a:rPr lang="bg-BG" dirty="0">
                <a:solidFill>
                  <a:srgbClr val="FF0000"/>
                </a:solidFill>
              </a:rPr>
              <a:t>зависимост от вида на относителното движение между телата</a:t>
            </a:r>
          </a:p>
        </p:txBody>
      </p:sp>
      <p:sp>
        <p:nvSpPr>
          <p:cNvPr id="6" name="Правоъгълник 5"/>
          <p:cNvSpPr/>
          <p:nvPr/>
        </p:nvSpPr>
        <p:spPr>
          <a:xfrm>
            <a:off x="1553606" y="3717032"/>
            <a:ext cx="3001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bg-BG" dirty="0"/>
              <a:t>Триене при плъзгане </a:t>
            </a:r>
          </a:p>
        </p:txBody>
      </p:sp>
      <p:sp>
        <p:nvSpPr>
          <p:cNvPr id="7" name="Правоъгълник 6"/>
          <p:cNvSpPr/>
          <p:nvPr/>
        </p:nvSpPr>
        <p:spPr>
          <a:xfrm>
            <a:off x="1555450" y="4221088"/>
            <a:ext cx="3132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bg-BG" dirty="0"/>
              <a:t>Триене при търкаляне </a:t>
            </a:r>
          </a:p>
        </p:txBody>
      </p:sp>
      <p:sp>
        <p:nvSpPr>
          <p:cNvPr id="8" name="Правоъгълник 7"/>
          <p:cNvSpPr/>
          <p:nvPr/>
        </p:nvSpPr>
        <p:spPr>
          <a:xfrm>
            <a:off x="1555450" y="4684494"/>
            <a:ext cx="4386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ru-RU" dirty="0" err="1"/>
              <a:t>Триене</a:t>
            </a:r>
            <a:r>
              <a:rPr lang="ru-RU" dirty="0"/>
              <a:t> при </a:t>
            </a:r>
            <a:r>
              <a:rPr lang="ru-RU" dirty="0" err="1"/>
              <a:t>плъзгане</a:t>
            </a:r>
            <a:r>
              <a:rPr lang="ru-RU" dirty="0"/>
              <a:t> и </a:t>
            </a:r>
            <a:r>
              <a:rPr lang="ru-RU" dirty="0" err="1"/>
              <a:t>търкаляне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90476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755576" y="30005"/>
            <a:ext cx="7560840" cy="6088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bg-BG" altLang="en-US" sz="2800" b="1" dirty="0" smtClean="0">
                <a:solidFill>
                  <a:srgbClr val="000099"/>
                </a:solidFill>
                <a:latin typeface="+mn-lt"/>
              </a:rPr>
              <a:t>Съдържание: </a:t>
            </a:r>
            <a:r>
              <a:rPr lang="bg-BG" altLang="en-US" sz="2400" b="1" dirty="0" smtClean="0">
                <a:solidFill>
                  <a:srgbClr val="000099"/>
                </a:solidFill>
                <a:latin typeface="+mn-lt"/>
              </a:rPr>
              <a:t>лекции</a:t>
            </a:r>
            <a:endParaRPr lang="bg-BG" altLang="en-US" sz="1600" dirty="0">
              <a:solidFill>
                <a:srgbClr val="000099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accent4">
                    <a:lumMod val="75000"/>
                  </a:schemeClr>
                </a:solidFill>
                <a:latin typeface="+mn-lt"/>
              </a:rPr>
              <a:t>Общи сведения за машините и механизмите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bg-BG" sz="2000" dirty="0">
                <a:solidFill>
                  <a:srgbClr val="000099"/>
                </a:solidFill>
                <a:latin typeface="+mn-lt"/>
              </a:rPr>
              <a:t>Кинематика на механизмите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bg-BG" sz="2000" dirty="0">
                <a:solidFill>
                  <a:srgbClr val="000099"/>
                </a:solidFill>
                <a:latin typeface="+mn-lt"/>
              </a:rPr>
              <a:t>Статика на твърдо тяло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FF0000"/>
                </a:solidFill>
                <a:latin typeface="+mn-lt"/>
              </a:rPr>
              <a:t>Геометрични и масови характеристики на телата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000099"/>
                </a:solidFill>
                <a:latin typeface="+mn-lt"/>
              </a:rPr>
              <a:t>Сили на триене в кинематичните двоици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bg-BG" sz="2000" dirty="0">
                <a:solidFill>
                  <a:srgbClr val="000099"/>
                </a:solidFill>
                <a:latin typeface="+mn-lt"/>
              </a:rPr>
              <a:t>Якост на телата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bg-BG" sz="2000" dirty="0">
                <a:solidFill>
                  <a:srgbClr val="000099"/>
                </a:solidFill>
                <a:latin typeface="+mn-lt"/>
              </a:rPr>
              <a:t>Еластични елементи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bg-BG" sz="2000" dirty="0">
                <a:solidFill>
                  <a:srgbClr val="000099"/>
                </a:solidFill>
                <a:latin typeface="+mn-lt"/>
              </a:rPr>
              <a:t>Машинни съединения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bg-BG" sz="2000" dirty="0">
                <a:solidFill>
                  <a:srgbClr val="000099"/>
                </a:solidFill>
                <a:latin typeface="+mn-lt"/>
              </a:rPr>
              <a:t>Съединители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bg-BG" sz="2000" dirty="0">
                <a:solidFill>
                  <a:srgbClr val="000099"/>
                </a:solidFill>
                <a:latin typeface="+mn-lt"/>
              </a:rPr>
              <a:t>Лагерни опори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000099"/>
                </a:solidFill>
                <a:latin typeface="+mn-lt"/>
              </a:rPr>
              <a:t>Механизми с постоянно предавателно отношение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bg-BG" sz="2000" dirty="0">
                <a:solidFill>
                  <a:srgbClr val="000099"/>
                </a:solidFill>
                <a:latin typeface="+mn-lt"/>
              </a:rPr>
              <a:t>Динамика на механични системи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bg-BG" sz="2000" dirty="0">
                <a:solidFill>
                  <a:srgbClr val="000099"/>
                </a:solidFill>
                <a:latin typeface="+mn-lt"/>
              </a:rPr>
              <a:t>Механични трептения </a:t>
            </a:r>
            <a:endParaRPr lang="bg-BG" sz="2000" dirty="0" smtClean="0">
              <a:solidFill>
                <a:srgbClr val="000099"/>
              </a:solidFill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bg-BG" sz="2000" dirty="0" smtClean="0">
                <a:solidFill>
                  <a:srgbClr val="000099"/>
                </a:solidFill>
                <a:latin typeface="+mn-lt"/>
              </a:rPr>
              <a:t>МЕМС</a:t>
            </a:r>
            <a:endParaRPr lang="bg-BG" sz="2000" dirty="0">
              <a:solidFill>
                <a:srgbClr val="000099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246114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съдържание 5"/>
          <p:cNvSpPr txBox="1">
            <a:spLocks/>
          </p:cNvSpPr>
          <p:nvPr/>
        </p:nvSpPr>
        <p:spPr>
          <a:xfrm>
            <a:off x="713585" y="329010"/>
            <a:ext cx="8205094" cy="579710"/>
          </a:xfrm>
          <a:prstGeom prst="rect">
            <a:avLst/>
          </a:prstGeom>
        </p:spPr>
        <p:txBody>
          <a:bodyPr/>
          <a:lstStyle>
            <a:lvl1pPr marL="365125" indent="-255588" algn="l" rtl="0" fontAlgn="base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0713" indent="-228600" algn="l" rtl="0" fontAlgn="base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537" indent="0" algn="ctr">
              <a:buFont typeface="Wingdings 3" pitchFamily="18" charset="2"/>
              <a:buNone/>
            </a:pPr>
            <a:r>
              <a:rPr lang="bg-BG" sz="2400" dirty="0" smtClean="0">
                <a:solidFill>
                  <a:srgbClr val="00B0F0"/>
                </a:solidFill>
              </a:rPr>
              <a:t>Общи сведения за силите на триене</a:t>
            </a:r>
            <a:endParaRPr lang="bg-BG" sz="2400" dirty="0">
              <a:solidFill>
                <a:srgbClr val="00B0F0"/>
              </a:solidFill>
            </a:endParaRPr>
          </a:p>
        </p:txBody>
      </p:sp>
      <p:sp>
        <p:nvSpPr>
          <p:cNvPr id="3" name="Правоъгълник 2"/>
          <p:cNvSpPr/>
          <p:nvPr/>
        </p:nvSpPr>
        <p:spPr>
          <a:xfrm>
            <a:off x="268349" y="729570"/>
            <a:ext cx="86503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 smtClean="0">
                <a:solidFill>
                  <a:srgbClr val="FF0000"/>
                </a:solidFill>
              </a:rPr>
              <a:t>Видове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ru-RU" dirty="0" err="1" smtClean="0">
                <a:solidFill>
                  <a:srgbClr val="FF0000"/>
                </a:solidFill>
              </a:rPr>
              <a:t>триене</a:t>
            </a:r>
            <a:r>
              <a:rPr lang="ru-RU" dirty="0" smtClean="0">
                <a:solidFill>
                  <a:srgbClr val="FF0000"/>
                </a:solidFill>
              </a:rPr>
              <a:t> в </a:t>
            </a:r>
            <a:r>
              <a:rPr lang="ru-RU" dirty="0" err="1">
                <a:solidFill>
                  <a:srgbClr val="FF0000"/>
                </a:solidFill>
              </a:rPr>
              <a:t>зависимост</a:t>
            </a:r>
            <a:r>
              <a:rPr lang="ru-RU" dirty="0">
                <a:solidFill>
                  <a:srgbClr val="FF0000"/>
                </a:solidFill>
              </a:rPr>
              <a:t> от </a:t>
            </a:r>
            <a:r>
              <a:rPr lang="ru-RU" dirty="0" err="1">
                <a:solidFill>
                  <a:srgbClr val="FF0000"/>
                </a:solidFill>
              </a:rPr>
              <a:t>състоянието</a:t>
            </a:r>
            <a:r>
              <a:rPr lang="ru-RU" dirty="0">
                <a:solidFill>
                  <a:srgbClr val="FF0000"/>
                </a:solidFill>
              </a:rPr>
              <a:t> на </a:t>
            </a:r>
            <a:r>
              <a:rPr lang="ru-RU" dirty="0" err="1">
                <a:solidFill>
                  <a:srgbClr val="FF0000"/>
                </a:solidFill>
              </a:rPr>
              <a:t>триещите</a:t>
            </a:r>
            <a:r>
              <a:rPr lang="ru-RU" dirty="0">
                <a:solidFill>
                  <a:srgbClr val="FF0000"/>
                </a:solidFill>
              </a:rPr>
              <a:t> се </a:t>
            </a:r>
            <a:r>
              <a:rPr lang="ru-RU" dirty="0" err="1">
                <a:solidFill>
                  <a:srgbClr val="FF0000"/>
                </a:solidFill>
              </a:rPr>
              <a:t>повърхности</a:t>
            </a:r>
            <a:r>
              <a:rPr lang="ru-RU" dirty="0">
                <a:solidFill>
                  <a:srgbClr val="FF0000"/>
                </a:solidFill>
              </a:rPr>
              <a:t> и </a:t>
            </a:r>
            <a:r>
              <a:rPr lang="ru-RU" dirty="0" err="1">
                <a:solidFill>
                  <a:srgbClr val="FF0000"/>
                </a:solidFill>
              </a:rPr>
              <a:t>наличието</a:t>
            </a:r>
            <a:r>
              <a:rPr lang="ru-RU" dirty="0">
                <a:solidFill>
                  <a:srgbClr val="FF0000"/>
                </a:solidFill>
              </a:rPr>
              <a:t> на смазка между </a:t>
            </a:r>
            <a:r>
              <a:rPr lang="ru-RU" dirty="0" err="1">
                <a:solidFill>
                  <a:srgbClr val="FF0000"/>
                </a:solidFill>
              </a:rPr>
              <a:t>тях</a:t>
            </a:r>
            <a:r>
              <a:rPr lang="ru-RU" dirty="0">
                <a:solidFill>
                  <a:srgbClr val="FF0000"/>
                </a:solidFill>
              </a:rPr>
              <a:t> </a:t>
            </a:r>
            <a:endParaRPr lang="bg-BG" dirty="0">
              <a:solidFill>
                <a:srgbClr val="FF0000"/>
              </a:solidFill>
            </a:endParaRPr>
          </a:p>
        </p:txBody>
      </p:sp>
      <p:sp>
        <p:nvSpPr>
          <p:cNvPr id="4" name="Правоъгълник 3"/>
          <p:cNvSpPr/>
          <p:nvPr/>
        </p:nvSpPr>
        <p:spPr>
          <a:xfrm>
            <a:off x="1056896" y="1375901"/>
            <a:ext cx="1989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bg-BG" dirty="0"/>
              <a:t>Сухо триене </a:t>
            </a:r>
          </a:p>
        </p:txBody>
      </p:sp>
      <p:sp>
        <p:nvSpPr>
          <p:cNvPr id="5" name="Правоъгълник 4"/>
          <p:cNvSpPr/>
          <p:nvPr/>
        </p:nvSpPr>
        <p:spPr>
          <a:xfrm>
            <a:off x="2051719" y="1746859"/>
            <a:ext cx="2105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bg-BG" dirty="0"/>
              <a:t>Течно триене </a:t>
            </a:r>
          </a:p>
        </p:txBody>
      </p:sp>
      <p:sp>
        <p:nvSpPr>
          <p:cNvPr id="6" name="Правоъгълник 5"/>
          <p:cNvSpPr/>
          <p:nvPr/>
        </p:nvSpPr>
        <p:spPr>
          <a:xfrm>
            <a:off x="2627784" y="2116191"/>
            <a:ext cx="5670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ru-RU" dirty="0" err="1"/>
              <a:t>Гранично</a:t>
            </a:r>
            <a:r>
              <a:rPr lang="ru-RU" dirty="0"/>
              <a:t> (полусухо или </a:t>
            </a:r>
            <a:r>
              <a:rPr lang="ru-RU" dirty="0" err="1"/>
              <a:t>полутечно</a:t>
            </a:r>
            <a:r>
              <a:rPr lang="ru-RU" dirty="0"/>
              <a:t>) </a:t>
            </a:r>
            <a:r>
              <a:rPr lang="ru-RU" dirty="0" err="1"/>
              <a:t>триене</a:t>
            </a:r>
            <a:endParaRPr lang="bg-BG" dirty="0"/>
          </a:p>
        </p:txBody>
      </p:sp>
      <p:pic>
        <p:nvPicPr>
          <p:cNvPr id="7" name="Картина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59" y="2695809"/>
            <a:ext cx="3716901" cy="3657026"/>
          </a:xfrm>
          <a:prstGeom prst="rect">
            <a:avLst/>
          </a:prstGeom>
          <a:solidFill>
            <a:schemeClr val="bg2"/>
          </a:solidFill>
        </p:spPr>
      </p:pic>
      <p:pic>
        <p:nvPicPr>
          <p:cNvPr id="8" name="Картина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708920"/>
            <a:ext cx="3591908" cy="3525310"/>
          </a:xfrm>
          <a:prstGeom prst="rect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84015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съдържание 5"/>
          <p:cNvSpPr txBox="1">
            <a:spLocks/>
          </p:cNvSpPr>
          <p:nvPr/>
        </p:nvSpPr>
        <p:spPr>
          <a:xfrm>
            <a:off x="713585" y="329010"/>
            <a:ext cx="8205094" cy="579710"/>
          </a:xfrm>
          <a:prstGeom prst="rect">
            <a:avLst/>
          </a:prstGeom>
        </p:spPr>
        <p:txBody>
          <a:bodyPr/>
          <a:lstStyle>
            <a:lvl1pPr marL="365125" indent="-255588" algn="l" rtl="0" fontAlgn="base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0713" indent="-228600" algn="l" rtl="0" fontAlgn="base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537" indent="0" algn="ctr">
              <a:buFont typeface="Wingdings 3" pitchFamily="18" charset="2"/>
              <a:buNone/>
            </a:pPr>
            <a:r>
              <a:rPr lang="bg-BG" sz="2400" dirty="0" smtClean="0">
                <a:solidFill>
                  <a:srgbClr val="00B0F0"/>
                </a:solidFill>
              </a:rPr>
              <a:t>Сили на триене при плъзгаща двоица</a:t>
            </a:r>
            <a:endParaRPr lang="bg-BG" sz="2400" dirty="0">
              <a:solidFill>
                <a:srgbClr val="00B0F0"/>
              </a:solidFill>
            </a:endParaRPr>
          </a:p>
        </p:txBody>
      </p:sp>
      <p:sp>
        <p:nvSpPr>
          <p:cNvPr id="3" name="Правоъгълник 2"/>
          <p:cNvSpPr/>
          <p:nvPr/>
        </p:nvSpPr>
        <p:spPr>
          <a:xfrm>
            <a:off x="107505" y="908720"/>
            <a:ext cx="88111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err="1" smtClean="0"/>
              <a:t>Триенето</a:t>
            </a:r>
            <a:r>
              <a:rPr lang="ru-RU" dirty="0" smtClean="0"/>
              <a:t> </a:t>
            </a:r>
            <a:r>
              <a:rPr lang="ru-RU" dirty="0" err="1"/>
              <a:t>възниква</a:t>
            </a:r>
            <a:r>
              <a:rPr lang="ru-RU" dirty="0"/>
              <a:t> </a:t>
            </a:r>
            <a:r>
              <a:rPr lang="ru-RU" dirty="0" err="1"/>
              <a:t>преди</a:t>
            </a:r>
            <a:r>
              <a:rPr lang="ru-RU" dirty="0"/>
              <a:t> </a:t>
            </a:r>
            <a:r>
              <a:rPr lang="ru-RU" dirty="0" err="1"/>
              <a:t>всичко</a:t>
            </a:r>
            <a:r>
              <a:rPr lang="ru-RU" dirty="0"/>
              <a:t> от </a:t>
            </a:r>
            <a:r>
              <a:rPr lang="ru-RU" dirty="0" err="1"/>
              <a:t>механичното</a:t>
            </a:r>
            <a:r>
              <a:rPr lang="ru-RU" dirty="0"/>
              <a:t> </a:t>
            </a:r>
            <a:r>
              <a:rPr lang="ru-RU" dirty="0" err="1"/>
              <a:t>зацепване</a:t>
            </a:r>
            <a:r>
              <a:rPr lang="ru-RU" dirty="0"/>
              <a:t> на </a:t>
            </a:r>
            <a:r>
              <a:rPr lang="ru-RU" dirty="0" err="1"/>
              <a:t>грапавините</a:t>
            </a:r>
            <a:r>
              <a:rPr lang="ru-RU" dirty="0"/>
              <a:t>, </a:t>
            </a:r>
            <a:r>
              <a:rPr lang="ru-RU" dirty="0" err="1"/>
              <a:t>еластично-пластичните</a:t>
            </a:r>
            <a:r>
              <a:rPr lang="ru-RU" dirty="0"/>
              <a:t> им деформации и </a:t>
            </a:r>
            <a:r>
              <a:rPr lang="ru-RU" dirty="0" err="1"/>
              <a:t>молекулярното</a:t>
            </a:r>
            <a:r>
              <a:rPr lang="ru-RU" dirty="0"/>
              <a:t> взаимодействие на </a:t>
            </a:r>
            <a:r>
              <a:rPr lang="ru-RU" dirty="0" err="1"/>
              <a:t>контактуващите</a:t>
            </a:r>
            <a:r>
              <a:rPr lang="ru-RU" dirty="0"/>
              <a:t> </a:t>
            </a:r>
            <a:r>
              <a:rPr lang="ru-RU" dirty="0" err="1" smtClean="0"/>
              <a:t>елементи</a:t>
            </a:r>
            <a:r>
              <a:rPr lang="ru-RU" dirty="0" smtClean="0"/>
              <a:t>.</a:t>
            </a:r>
            <a:endParaRPr lang="bg-BG" dirty="0"/>
          </a:p>
        </p:txBody>
      </p:sp>
      <p:sp>
        <p:nvSpPr>
          <p:cNvPr id="4" name="Правоъгълник 3"/>
          <p:cNvSpPr/>
          <p:nvPr/>
        </p:nvSpPr>
        <p:spPr>
          <a:xfrm>
            <a:off x="213405" y="1862176"/>
            <a:ext cx="87391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rgbClr val="FF0000"/>
                </a:solidFill>
              </a:rPr>
              <a:t>Основни</a:t>
            </a:r>
            <a:r>
              <a:rPr lang="ru-RU" dirty="0"/>
              <a:t> </a:t>
            </a:r>
            <a:r>
              <a:rPr lang="ru-RU" dirty="0">
                <a:solidFill>
                  <a:srgbClr val="FF0000"/>
                </a:solidFill>
              </a:rPr>
              <a:t>закономерности, </a:t>
            </a:r>
            <a:r>
              <a:rPr lang="ru-RU" dirty="0" err="1">
                <a:solidFill>
                  <a:srgbClr val="FF0000"/>
                </a:solidFill>
              </a:rPr>
              <a:t>свързани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със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сухото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триене</a:t>
            </a:r>
            <a:r>
              <a:rPr lang="ru-RU" dirty="0">
                <a:solidFill>
                  <a:srgbClr val="FF0000"/>
                </a:solidFill>
              </a:rPr>
              <a:t> при </a:t>
            </a:r>
            <a:r>
              <a:rPr lang="ru-RU" dirty="0" err="1">
                <a:solidFill>
                  <a:srgbClr val="FF0000"/>
                </a:solidFill>
              </a:rPr>
              <a:t>плъзгане</a:t>
            </a:r>
            <a:endParaRPr lang="bg-BG" dirty="0">
              <a:solidFill>
                <a:srgbClr val="FF0000"/>
              </a:solidFill>
            </a:endParaRPr>
          </a:p>
        </p:txBody>
      </p:sp>
      <p:sp>
        <p:nvSpPr>
          <p:cNvPr id="5" name="Правоъгълник 4"/>
          <p:cNvSpPr/>
          <p:nvPr/>
        </p:nvSpPr>
        <p:spPr>
          <a:xfrm>
            <a:off x="213405" y="2234247"/>
            <a:ext cx="87052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err="1" smtClean="0"/>
              <a:t>Силата</a:t>
            </a:r>
            <a:r>
              <a:rPr lang="ru-RU" dirty="0" smtClean="0"/>
              <a:t> </a:t>
            </a:r>
            <a:r>
              <a:rPr lang="ru-RU" dirty="0"/>
              <a:t>на </a:t>
            </a:r>
            <a:r>
              <a:rPr lang="ru-RU" dirty="0" err="1"/>
              <a:t>триене</a:t>
            </a:r>
            <a:r>
              <a:rPr lang="ru-RU" dirty="0"/>
              <a:t> между две тела е </a:t>
            </a:r>
            <a:r>
              <a:rPr lang="ru-RU" dirty="0" err="1"/>
              <a:t>пропорционална</a:t>
            </a:r>
            <a:r>
              <a:rPr lang="ru-RU" dirty="0"/>
              <a:t> на </a:t>
            </a:r>
            <a:r>
              <a:rPr lang="ru-RU" dirty="0" err="1"/>
              <a:t>нормалния</a:t>
            </a:r>
            <a:r>
              <a:rPr lang="ru-RU" dirty="0"/>
              <a:t> им натиск (сила). </a:t>
            </a:r>
            <a:r>
              <a:rPr lang="ru-RU" dirty="0" err="1"/>
              <a:t>Коефициентът</a:t>
            </a:r>
            <a:r>
              <a:rPr lang="ru-RU" dirty="0"/>
              <a:t> на </a:t>
            </a:r>
            <a:r>
              <a:rPr lang="ru-RU" dirty="0" err="1"/>
              <a:t>пропорционалност</a:t>
            </a:r>
            <a:r>
              <a:rPr lang="ru-RU" dirty="0"/>
              <a:t>, наречен </a:t>
            </a:r>
            <a:r>
              <a:rPr lang="ru-RU" dirty="0" err="1"/>
              <a:t>коефициент</a:t>
            </a:r>
            <a:r>
              <a:rPr lang="ru-RU" dirty="0"/>
              <a:t> на </a:t>
            </a:r>
            <a:r>
              <a:rPr lang="ru-RU" dirty="0" err="1"/>
              <a:t>триене</a:t>
            </a:r>
            <a:r>
              <a:rPr lang="ru-RU" dirty="0"/>
              <a:t>, е постоянен в </a:t>
            </a:r>
            <a:r>
              <a:rPr lang="ru-RU" dirty="0" err="1"/>
              <a:t>определени</a:t>
            </a:r>
            <a:r>
              <a:rPr lang="ru-RU" dirty="0"/>
              <a:t> </a:t>
            </a:r>
            <a:r>
              <a:rPr lang="ru-RU" dirty="0" err="1"/>
              <a:t>интервали</a:t>
            </a:r>
            <a:r>
              <a:rPr lang="ru-RU" dirty="0"/>
              <a:t> на изменение </a:t>
            </a:r>
            <a:r>
              <a:rPr lang="ru-RU" dirty="0" err="1"/>
              <a:t>съответно</a:t>
            </a:r>
            <a:r>
              <a:rPr lang="ru-RU" dirty="0"/>
              <a:t> на </a:t>
            </a:r>
            <a:r>
              <a:rPr lang="ru-RU" dirty="0" err="1"/>
              <a:t>относителната</a:t>
            </a:r>
            <a:r>
              <a:rPr lang="ru-RU" dirty="0"/>
              <a:t> </a:t>
            </a:r>
            <a:r>
              <a:rPr lang="ru-RU" dirty="0" err="1"/>
              <a:t>скорост</a:t>
            </a:r>
            <a:r>
              <a:rPr lang="ru-RU" dirty="0"/>
              <a:t> между </a:t>
            </a:r>
            <a:r>
              <a:rPr lang="ru-RU" dirty="0" err="1"/>
              <a:t>телата</a:t>
            </a:r>
            <a:r>
              <a:rPr lang="ru-RU" dirty="0"/>
              <a:t> и на </a:t>
            </a:r>
            <a:r>
              <a:rPr lang="ru-RU" dirty="0" err="1"/>
              <a:t>нормалния</a:t>
            </a:r>
            <a:r>
              <a:rPr lang="ru-RU" dirty="0"/>
              <a:t> им </a:t>
            </a:r>
            <a:r>
              <a:rPr lang="ru-RU" dirty="0" smtClean="0"/>
              <a:t>натиск.</a:t>
            </a:r>
            <a:endParaRPr lang="bg-BG" dirty="0"/>
          </a:p>
        </p:txBody>
      </p:sp>
      <p:sp>
        <p:nvSpPr>
          <p:cNvPr id="6" name="Правоъгълник 5"/>
          <p:cNvSpPr/>
          <p:nvPr/>
        </p:nvSpPr>
        <p:spPr>
          <a:xfrm>
            <a:off x="268466" y="3645024"/>
            <a:ext cx="85951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i="1" dirty="0" smtClean="0"/>
              <a:t>Силата </a:t>
            </a:r>
            <a:r>
              <a:rPr lang="ru-RU" i="1" dirty="0"/>
              <a:t>на триене действа в допирната повърхнина на телата в посока </a:t>
            </a:r>
            <a:r>
              <a:rPr lang="ru-RU" b="1" i="1" dirty="0" smtClean="0"/>
              <a:t>обратна </a:t>
            </a:r>
            <a:r>
              <a:rPr lang="ru-RU" i="1" dirty="0" smtClean="0"/>
              <a:t>на </a:t>
            </a:r>
            <a:r>
              <a:rPr lang="ru-RU" i="1" dirty="0"/>
              <a:t>относителната им скорост.</a:t>
            </a:r>
            <a:endParaRPr lang="bg-BG" i="1" dirty="0"/>
          </a:p>
        </p:txBody>
      </p:sp>
      <p:sp>
        <p:nvSpPr>
          <p:cNvPr id="7" name="Правоъгълник 6"/>
          <p:cNvSpPr/>
          <p:nvPr/>
        </p:nvSpPr>
        <p:spPr>
          <a:xfrm>
            <a:off x="268466" y="4437112"/>
            <a:ext cx="85951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 smtClean="0"/>
              <a:t>Силата</a:t>
            </a:r>
            <a:r>
              <a:rPr lang="ru-RU" dirty="0" smtClean="0"/>
              <a:t> </a:t>
            </a:r>
            <a:r>
              <a:rPr lang="ru-RU" dirty="0"/>
              <a:t>на </a:t>
            </a:r>
            <a:r>
              <a:rPr lang="ru-RU" dirty="0" err="1"/>
              <a:t>триене</a:t>
            </a:r>
            <a:r>
              <a:rPr lang="ru-RU" dirty="0"/>
              <a:t> в </a:t>
            </a:r>
            <a:r>
              <a:rPr lang="ru-RU" dirty="0" err="1"/>
              <a:t>началния</a:t>
            </a:r>
            <a:r>
              <a:rPr lang="ru-RU" dirty="0"/>
              <a:t> момент на </a:t>
            </a:r>
            <a:r>
              <a:rPr lang="ru-RU" dirty="0" err="1"/>
              <a:t>потегляне</a:t>
            </a:r>
            <a:r>
              <a:rPr lang="ru-RU" dirty="0"/>
              <a:t> (сила на </a:t>
            </a:r>
            <a:r>
              <a:rPr lang="ru-RU" dirty="0" err="1"/>
              <a:t>триене</a:t>
            </a:r>
            <a:r>
              <a:rPr lang="ru-RU" dirty="0"/>
              <a:t> при покой) е </a:t>
            </a:r>
            <a:r>
              <a:rPr lang="ru-RU" dirty="0" err="1"/>
              <a:t>по-голяма</a:t>
            </a:r>
            <a:r>
              <a:rPr lang="ru-RU" dirty="0"/>
              <a:t> от </a:t>
            </a:r>
            <a:r>
              <a:rPr lang="ru-RU" dirty="0" err="1"/>
              <a:t>тази</a:t>
            </a:r>
            <a:r>
              <a:rPr lang="ru-RU" dirty="0"/>
              <a:t> при движение.</a:t>
            </a:r>
            <a:endParaRPr lang="bg-BG" dirty="0"/>
          </a:p>
        </p:txBody>
      </p:sp>
      <p:sp>
        <p:nvSpPr>
          <p:cNvPr id="8" name="Правоъгълник 7"/>
          <p:cNvSpPr/>
          <p:nvPr/>
        </p:nvSpPr>
        <p:spPr>
          <a:xfrm>
            <a:off x="300755" y="5229200"/>
            <a:ext cx="85951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err="1" smtClean="0"/>
              <a:t>Силата</a:t>
            </a:r>
            <a:r>
              <a:rPr lang="ru-RU" dirty="0" smtClean="0"/>
              <a:t> </a:t>
            </a:r>
            <a:r>
              <a:rPr lang="ru-RU" dirty="0"/>
              <a:t>на </a:t>
            </a:r>
            <a:r>
              <a:rPr lang="ru-RU" dirty="0" err="1"/>
              <a:t>триене</a:t>
            </a:r>
            <a:r>
              <a:rPr lang="ru-RU" dirty="0"/>
              <a:t> </a:t>
            </a:r>
            <a:r>
              <a:rPr lang="ru-RU" dirty="0" err="1"/>
              <a:t>зависи</a:t>
            </a:r>
            <a:r>
              <a:rPr lang="ru-RU" dirty="0"/>
              <a:t> от </a:t>
            </a:r>
            <a:r>
              <a:rPr lang="ru-RU" dirty="0" err="1"/>
              <a:t>материалите</a:t>
            </a:r>
            <a:r>
              <a:rPr lang="ru-RU" dirty="0"/>
              <a:t> на </a:t>
            </a:r>
            <a:r>
              <a:rPr lang="ru-RU" dirty="0" err="1"/>
              <a:t>допиращите</a:t>
            </a:r>
            <a:r>
              <a:rPr lang="ru-RU" dirty="0"/>
              <a:t> се тела (</a:t>
            </a:r>
            <a:r>
              <a:rPr lang="ru-RU" dirty="0" err="1"/>
              <a:t>молекулярните</a:t>
            </a:r>
            <a:r>
              <a:rPr lang="ru-RU" dirty="0"/>
              <a:t> </a:t>
            </a:r>
            <a:r>
              <a:rPr lang="ru-RU" dirty="0" err="1"/>
              <a:t>сили</a:t>
            </a:r>
            <a:r>
              <a:rPr lang="ru-RU" dirty="0"/>
              <a:t>) и </a:t>
            </a:r>
            <a:r>
              <a:rPr lang="ru-RU" dirty="0" err="1"/>
              <a:t>тяхната</a:t>
            </a:r>
            <a:r>
              <a:rPr lang="ru-RU" dirty="0"/>
              <a:t> </a:t>
            </a:r>
            <a:r>
              <a:rPr lang="ru-RU" dirty="0" err="1"/>
              <a:t>твърдост</a:t>
            </a:r>
            <a:r>
              <a:rPr lang="ru-RU" dirty="0"/>
              <a:t>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4464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съдържание 5"/>
          <p:cNvSpPr txBox="1">
            <a:spLocks/>
          </p:cNvSpPr>
          <p:nvPr/>
        </p:nvSpPr>
        <p:spPr>
          <a:xfrm>
            <a:off x="713585" y="329010"/>
            <a:ext cx="8205094" cy="579710"/>
          </a:xfrm>
          <a:prstGeom prst="rect">
            <a:avLst/>
          </a:prstGeom>
        </p:spPr>
        <p:txBody>
          <a:bodyPr/>
          <a:lstStyle>
            <a:lvl1pPr marL="365125" indent="-255588" algn="l" rtl="0" fontAlgn="base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0713" indent="-228600" algn="l" rtl="0" fontAlgn="base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537" indent="0" algn="ctr">
              <a:buFont typeface="Wingdings 3" pitchFamily="18" charset="2"/>
              <a:buNone/>
            </a:pPr>
            <a:r>
              <a:rPr lang="bg-BG" sz="2400" dirty="0" smtClean="0">
                <a:solidFill>
                  <a:srgbClr val="00B0F0"/>
                </a:solidFill>
              </a:rPr>
              <a:t>Сили на триене при плъзгаща двоица</a:t>
            </a:r>
            <a:endParaRPr lang="bg-BG" sz="2400" dirty="0">
              <a:solidFill>
                <a:srgbClr val="00B0F0"/>
              </a:solidFill>
            </a:endParaRPr>
          </a:p>
        </p:txBody>
      </p:sp>
      <p:sp>
        <p:nvSpPr>
          <p:cNvPr id="3" name="Правоъгълник 2"/>
          <p:cNvSpPr/>
          <p:nvPr/>
        </p:nvSpPr>
        <p:spPr>
          <a:xfrm>
            <a:off x="446549" y="908720"/>
            <a:ext cx="87391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 smtClean="0"/>
              <a:t>Силата</a:t>
            </a:r>
            <a:r>
              <a:rPr lang="ru-RU" dirty="0" smtClean="0"/>
              <a:t> </a:t>
            </a:r>
            <a:r>
              <a:rPr lang="ru-RU" dirty="0"/>
              <a:t>на </a:t>
            </a:r>
            <a:r>
              <a:rPr lang="ru-RU" dirty="0" err="1"/>
              <a:t>триене</a:t>
            </a:r>
            <a:r>
              <a:rPr lang="ru-RU" dirty="0"/>
              <a:t> </a:t>
            </a:r>
            <a:r>
              <a:rPr lang="ru-RU" dirty="0" err="1"/>
              <a:t>зависи</a:t>
            </a:r>
            <a:r>
              <a:rPr lang="ru-RU" dirty="0"/>
              <a:t> от </a:t>
            </a:r>
            <a:r>
              <a:rPr lang="ru-RU" dirty="0" err="1"/>
              <a:t>грапавостта</a:t>
            </a:r>
            <a:r>
              <a:rPr lang="ru-RU" dirty="0"/>
              <a:t> на </a:t>
            </a:r>
            <a:r>
              <a:rPr lang="ru-RU" dirty="0" err="1"/>
              <a:t>допиращите</a:t>
            </a:r>
            <a:r>
              <a:rPr lang="ru-RU" dirty="0"/>
              <a:t> се </a:t>
            </a:r>
            <a:r>
              <a:rPr lang="ru-RU" dirty="0" err="1"/>
              <a:t>повърхнини</a:t>
            </a:r>
            <a:r>
              <a:rPr lang="ru-RU" dirty="0"/>
              <a:t> на </a:t>
            </a:r>
            <a:r>
              <a:rPr lang="ru-RU" dirty="0" err="1"/>
              <a:t>телата</a:t>
            </a:r>
            <a:r>
              <a:rPr lang="ru-RU" dirty="0"/>
              <a:t>.</a:t>
            </a:r>
            <a:endParaRPr lang="bg-BG" dirty="0"/>
          </a:p>
        </p:txBody>
      </p:sp>
      <p:sp>
        <p:nvSpPr>
          <p:cNvPr id="4" name="Правоъгълник 3"/>
          <p:cNvSpPr/>
          <p:nvPr/>
        </p:nvSpPr>
        <p:spPr>
          <a:xfrm>
            <a:off x="373654" y="1895412"/>
            <a:ext cx="85597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 smtClean="0"/>
              <a:t>Силата</a:t>
            </a:r>
            <a:r>
              <a:rPr lang="ru-RU" dirty="0" smtClean="0"/>
              <a:t> </a:t>
            </a:r>
            <a:r>
              <a:rPr lang="ru-RU" dirty="0"/>
              <a:t>на </a:t>
            </a:r>
            <a:r>
              <a:rPr lang="ru-RU" dirty="0" err="1"/>
              <a:t>триене</a:t>
            </a:r>
            <a:r>
              <a:rPr lang="ru-RU" dirty="0"/>
              <a:t> почти не </a:t>
            </a:r>
            <a:r>
              <a:rPr lang="ru-RU" dirty="0" err="1"/>
              <a:t>зависи</a:t>
            </a:r>
            <a:r>
              <a:rPr lang="ru-RU" dirty="0"/>
              <a:t> от размерите на </a:t>
            </a:r>
            <a:r>
              <a:rPr lang="ru-RU" dirty="0" err="1"/>
              <a:t>триещите</a:t>
            </a:r>
            <a:r>
              <a:rPr lang="ru-RU" dirty="0"/>
              <a:t> се </a:t>
            </a:r>
            <a:r>
              <a:rPr lang="ru-RU" dirty="0" err="1"/>
              <a:t>повърхности</a:t>
            </a:r>
            <a:r>
              <a:rPr lang="ru-RU" dirty="0"/>
              <a:t>.</a:t>
            </a:r>
            <a:endParaRPr lang="bg-BG" dirty="0"/>
          </a:p>
        </p:txBody>
      </p:sp>
      <p:sp>
        <p:nvSpPr>
          <p:cNvPr id="5" name="Правоъгълник 4"/>
          <p:cNvSpPr/>
          <p:nvPr/>
        </p:nvSpPr>
        <p:spPr>
          <a:xfrm>
            <a:off x="328805" y="3068960"/>
            <a:ext cx="86494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err="1" smtClean="0"/>
              <a:t>Силата</a:t>
            </a:r>
            <a:r>
              <a:rPr lang="ru-RU" dirty="0" smtClean="0"/>
              <a:t> </a:t>
            </a:r>
            <a:r>
              <a:rPr lang="ru-RU" dirty="0"/>
              <a:t>на </a:t>
            </a:r>
            <a:r>
              <a:rPr lang="ru-RU" dirty="0" err="1"/>
              <a:t>триене</a:t>
            </a:r>
            <a:r>
              <a:rPr lang="ru-RU" dirty="0"/>
              <a:t> </a:t>
            </a:r>
            <a:r>
              <a:rPr lang="ru-RU" dirty="0" err="1"/>
              <a:t>незначително</a:t>
            </a:r>
            <a:r>
              <a:rPr lang="ru-RU" dirty="0"/>
              <a:t> </a:t>
            </a:r>
            <a:r>
              <a:rPr lang="ru-RU" dirty="0" err="1"/>
              <a:t>намалява</a:t>
            </a:r>
            <a:r>
              <a:rPr lang="ru-RU" dirty="0"/>
              <a:t> с </a:t>
            </a:r>
            <a:r>
              <a:rPr lang="ru-RU" dirty="0" err="1"/>
              <a:t>нарастване</a:t>
            </a:r>
            <a:r>
              <a:rPr lang="ru-RU" dirty="0"/>
              <a:t> на </a:t>
            </a:r>
            <a:r>
              <a:rPr lang="ru-RU" dirty="0" err="1"/>
              <a:t>относителната</a:t>
            </a:r>
            <a:r>
              <a:rPr lang="ru-RU" dirty="0"/>
              <a:t> </a:t>
            </a:r>
            <a:r>
              <a:rPr lang="ru-RU" dirty="0" err="1"/>
              <a:t>скорост</a:t>
            </a:r>
            <a:r>
              <a:rPr lang="ru-RU" dirty="0"/>
              <a:t> между </a:t>
            </a:r>
            <a:r>
              <a:rPr lang="ru-RU" dirty="0" err="1"/>
              <a:t>допиращите</a:t>
            </a:r>
            <a:r>
              <a:rPr lang="ru-RU" dirty="0"/>
              <a:t> се тела до </a:t>
            </a:r>
            <a:r>
              <a:rPr lang="ru-RU" dirty="0" err="1"/>
              <a:t>достигане</a:t>
            </a:r>
            <a:r>
              <a:rPr lang="ru-RU" dirty="0"/>
              <a:t> на постоянна </a:t>
            </a:r>
            <a:r>
              <a:rPr lang="ru-RU" dirty="0" err="1"/>
              <a:t>стойност</a:t>
            </a:r>
            <a:r>
              <a:rPr lang="ru-RU" dirty="0"/>
              <a:t>.</a:t>
            </a:r>
            <a:endParaRPr lang="bg-BG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7" name="Об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7070874"/>
              </p:ext>
            </p:extLst>
          </p:nvPr>
        </p:nvGraphicFramePr>
        <p:xfrm>
          <a:off x="3415826" y="4221088"/>
          <a:ext cx="1237713" cy="476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9" name="Equation" r:id="rId3" imgW="495085" imgH="190417" progId="Equation.DSMT4">
                  <p:embed/>
                </p:oleObj>
              </mc:Choice>
              <mc:Fallback>
                <p:oleObj name="Equation" r:id="rId3" imgW="495085" imgH="190417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5826" y="4221088"/>
                        <a:ext cx="1237713" cy="476043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9" name="Об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7248550"/>
              </p:ext>
            </p:extLst>
          </p:nvPr>
        </p:nvGraphicFramePr>
        <p:xfrm>
          <a:off x="3117322" y="5085184"/>
          <a:ext cx="2792788" cy="507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0" name="Equation" r:id="rId5" imgW="1117115" imgH="203112" progId="Equation.DSMT4">
                  <p:embed/>
                </p:oleObj>
              </mc:Choice>
              <mc:Fallback>
                <p:oleObj name="Equation" r:id="rId5" imgW="1117115" imgH="203112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7322" y="5085184"/>
                        <a:ext cx="2792788" cy="50778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359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съдържание 5"/>
          <p:cNvSpPr txBox="1">
            <a:spLocks/>
          </p:cNvSpPr>
          <p:nvPr/>
        </p:nvSpPr>
        <p:spPr>
          <a:xfrm>
            <a:off x="713585" y="329010"/>
            <a:ext cx="8205094" cy="579710"/>
          </a:xfrm>
          <a:prstGeom prst="rect">
            <a:avLst/>
          </a:prstGeom>
        </p:spPr>
        <p:txBody>
          <a:bodyPr/>
          <a:lstStyle>
            <a:lvl1pPr marL="365125" indent="-255588" algn="l" rtl="0" fontAlgn="base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0713" indent="-228600" algn="l" rtl="0" fontAlgn="base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537" indent="0" algn="ctr">
              <a:buFont typeface="Wingdings 3" pitchFamily="18" charset="2"/>
              <a:buNone/>
            </a:pPr>
            <a:r>
              <a:rPr lang="bg-BG" sz="2400" dirty="0" smtClean="0">
                <a:solidFill>
                  <a:srgbClr val="00B0F0"/>
                </a:solidFill>
              </a:rPr>
              <a:t>Сили на триене при плъзгаща двоица</a:t>
            </a:r>
            <a:endParaRPr lang="bg-BG" sz="2400" dirty="0">
              <a:solidFill>
                <a:srgbClr val="00B0F0"/>
              </a:solidFill>
            </a:endParaRPr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90" y="908720"/>
            <a:ext cx="4678535" cy="47915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5" name="Об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670516"/>
              </p:ext>
            </p:extLst>
          </p:nvPr>
        </p:nvGraphicFramePr>
        <p:xfrm>
          <a:off x="5724128" y="1268760"/>
          <a:ext cx="1904173" cy="507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79" name="Equation" r:id="rId4" imgW="761669" imgH="203112" progId="Equation.DSMT4">
                  <p:embed/>
                </p:oleObj>
              </mc:Choice>
              <mc:Fallback>
                <p:oleObj name="Equation" r:id="rId4" imgW="761669" imgH="203112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128" y="1268760"/>
                        <a:ext cx="1904173" cy="50778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7" name="Об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8768051"/>
              </p:ext>
            </p:extLst>
          </p:nvPr>
        </p:nvGraphicFramePr>
        <p:xfrm>
          <a:off x="5724128" y="2060848"/>
          <a:ext cx="1808965" cy="507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80" name="Equation" r:id="rId6" imgW="723586" imgH="203112" progId="Equation.DSMT4">
                  <p:embed/>
                </p:oleObj>
              </mc:Choice>
              <mc:Fallback>
                <p:oleObj name="Equation" r:id="rId6" imgW="723586" imgH="203112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128" y="2060848"/>
                        <a:ext cx="1808965" cy="50778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9" name="Об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5046354"/>
              </p:ext>
            </p:extLst>
          </p:nvPr>
        </p:nvGraphicFramePr>
        <p:xfrm>
          <a:off x="5724128" y="2743102"/>
          <a:ext cx="2316745" cy="507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81" name="Equation" r:id="rId8" imgW="926698" imgH="203112" progId="Equation.DSMT4">
                  <p:embed/>
                </p:oleObj>
              </mc:Choice>
              <mc:Fallback>
                <p:oleObj name="Equation" r:id="rId8" imgW="926698" imgH="203112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128" y="2743102"/>
                        <a:ext cx="2316745" cy="50778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11" name="Обект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8280524"/>
              </p:ext>
            </p:extLst>
          </p:nvPr>
        </p:nvGraphicFramePr>
        <p:xfrm>
          <a:off x="5580112" y="3573016"/>
          <a:ext cx="288925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82" name="Equation" r:id="rId10" imgW="1155700" imgH="203200" progId="Equation.DSMT4">
                  <p:embed/>
                </p:oleObj>
              </mc:Choice>
              <mc:Fallback>
                <p:oleObj name="Equation" r:id="rId10" imgW="1155700" imgH="2032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112" y="3573016"/>
                        <a:ext cx="2889250" cy="5080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13" name="Обект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0535161"/>
              </p:ext>
            </p:extLst>
          </p:nvPr>
        </p:nvGraphicFramePr>
        <p:xfrm>
          <a:off x="5724128" y="4293096"/>
          <a:ext cx="2380218" cy="507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83" name="Equation" r:id="rId12" imgW="952087" imgH="203112" progId="Equation.DSMT4">
                  <p:embed/>
                </p:oleObj>
              </mc:Choice>
              <mc:Fallback>
                <p:oleObj name="Equation" r:id="rId12" imgW="952087" imgH="203112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128" y="4293096"/>
                        <a:ext cx="2380218" cy="50778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Правоъгълник 13"/>
          <p:cNvSpPr/>
          <p:nvPr/>
        </p:nvSpPr>
        <p:spPr>
          <a:xfrm>
            <a:off x="6156176" y="5252942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/>
              <a:t>е</a:t>
            </a:r>
            <a:r>
              <a:rPr lang="bg-BG" dirty="0" smtClean="0"/>
              <a:t> ъгъл </a:t>
            </a:r>
            <a:r>
              <a:rPr lang="bg-BG" dirty="0"/>
              <a:t>на триене</a:t>
            </a:r>
          </a:p>
        </p:txBody>
      </p:sp>
      <p:graphicFrame>
        <p:nvGraphicFramePr>
          <p:cNvPr id="15" name="Обект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3420260"/>
              </p:ext>
            </p:extLst>
          </p:nvPr>
        </p:nvGraphicFramePr>
        <p:xfrm>
          <a:off x="5868144" y="5238492"/>
          <a:ext cx="317500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84" name="Equation" r:id="rId14" imgW="126720" imgH="152280" progId="Equation.DSMT4">
                  <p:embed/>
                </p:oleObj>
              </mc:Choice>
              <mc:Fallback>
                <p:oleObj name="Equation" r:id="rId14" imgW="126720" imgH="152280" progId="Equation.DSMT4">
                  <p:embed/>
                  <p:pic>
                    <p:nvPicPr>
                      <p:cNvPr id="0" name="Обект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8144" y="5238492"/>
                        <a:ext cx="317500" cy="379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9934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съдържание 5"/>
          <p:cNvSpPr txBox="1">
            <a:spLocks/>
          </p:cNvSpPr>
          <p:nvPr/>
        </p:nvSpPr>
        <p:spPr>
          <a:xfrm>
            <a:off x="713585" y="329010"/>
            <a:ext cx="8205094" cy="579710"/>
          </a:xfrm>
          <a:prstGeom prst="rect">
            <a:avLst/>
          </a:prstGeom>
        </p:spPr>
        <p:txBody>
          <a:bodyPr/>
          <a:lstStyle>
            <a:lvl1pPr marL="365125" indent="-255588" algn="l" rtl="0" fontAlgn="base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0713" indent="-228600" algn="l" rtl="0" fontAlgn="base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537" indent="0" algn="ctr">
              <a:buFont typeface="Wingdings 3" pitchFamily="18" charset="2"/>
              <a:buNone/>
            </a:pPr>
            <a:r>
              <a:rPr lang="bg-BG" sz="2400" dirty="0" smtClean="0">
                <a:solidFill>
                  <a:srgbClr val="00B0F0"/>
                </a:solidFill>
              </a:rPr>
              <a:t>Сили на триене при плъзгаща двоица</a:t>
            </a:r>
            <a:endParaRPr lang="bg-BG" sz="2400" dirty="0">
              <a:solidFill>
                <a:srgbClr val="00B0F0"/>
              </a:solidFill>
            </a:endParaRPr>
          </a:p>
        </p:txBody>
      </p:sp>
      <p:sp>
        <p:nvSpPr>
          <p:cNvPr id="3" name="Правоъгълник 2"/>
          <p:cNvSpPr/>
          <p:nvPr/>
        </p:nvSpPr>
        <p:spPr>
          <a:xfrm>
            <a:off x="611560" y="1008069"/>
            <a:ext cx="6120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/>
              <a:t>При   </a:t>
            </a:r>
            <a:r>
              <a:rPr lang="bg-BG" dirty="0" smtClean="0"/>
              <a:t>             настъпва </a:t>
            </a:r>
            <a:r>
              <a:rPr lang="bg-BG" dirty="0"/>
              <a:t> </a:t>
            </a:r>
            <a:r>
              <a:rPr lang="bg-BG" dirty="0" smtClean="0"/>
              <a:t> явлението  заклинване</a:t>
            </a:r>
            <a:endParaRPr lang="bg-BG" dirty="0"/>
          </a:p>
        </p:txBody>
      </p:sp>
      <p:graphicFrame>
        <p:nvGraphicFramePr>
          <p:cNvPr id="4" name="Об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1983354"/>
              </p:ext>
            </p:extLst>
          </p:nvPr>
        </p:nvGraphicFramePr>
        <p:xfrm>
          <a:off x="1403648" y="963193"/>
          <a:ext cx="857250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1" name="Equation" r:id="rId3" imgW="342720" imgH="177480" progId="Equation.DSMT4">
                  <p:embed/>
                </p:oleObj>
              </mc:Choice>
              <mc:Fallback>
                <p:oleObj name="Equation" r:id="rId3" imgW="34272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963193"/>
                        <a:ext cx="857250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Картина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56792"/>
            <a:ext cx="5635691" cy="46605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Правоъгълник 5"/>
          <p:cNvSpPr/>
          <p:nvPr/>
        </p:nvSpPr>
        <p:spPr>
          <a:xfrm>
            <a:off x="6146877" y="1377401"/>
            <a:ext cx="299712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 smtClean="0"/>
              <a:t>Звената</a:t>
            </a:r>
            <a:r>
              <a:rPr lang="ru-RU" dirty="0" smtClean="0"/>
              <a:t> </a:t>
            </a:r>
            <a:r>
              <a:rPr lang="ru-RU" dirty="0"/>
              <a:t>1 и 2 </a:t>
            </a:r>
            <a:r>
              <a:rPr lang="ru-RU" dirty="0" err="1"/>
              <a:t>образуват</a:t>
            </a:r>
            <a:r>
              <a:rPr lang="ru-RU" dirty="0"/>
              <a:t> равнинна </a:t>
            </a:r>
            <a:r>
              <a:rPr lang="ru-RU" dirty="0" smtClean="0"/>
              <a:t>(</a:t>
            </a:r>
            <a:r>
              <a:rPr lang="ru-RU" i="1" dirty="0" smtClean="0"/>
              <a:t>Е</a:t>
            </a:r>
            <a:r>
              <a:rPr lang="ru-RU" dirty="0" smtClean="0"/>
              <a:t> </a:t>
            </a:r>
            <a:r>
              <a:rPr lang="ru-RU" dirty="0"/>
              <a:t>) двоица, при </a:t>
            </a:r>
            <a:r>
              <a:rPr lang="ru-RU" dirty="0" err="1"/>
              <a:t>която</a:t>
            </a:r>
            <a:r>
              <a:rPr lang="ru-RU" dirty="0"/>
              <a:t> е </a:t>
            </a:r>
            <a:r>
              <a:rPr lang="ru-RU" dirty="0" err="1"/>
              <a:t>възможно</a:t>
            </a:r>
            <a:r>
              <a:rPr lang="ru-RU" dirty="0"/>
              <a:t> </a:t>
            </a:r>
            <a:r>
              <a:rPr lang="ru-RU" dirty="0" err="1"/>
              <a:t>относителното</a:t>
            </a:r>
            <a:r>
              <a:rPr lang="ru-RU" dirty="0"/>
              <a:t> им движение в </a:t>
            </a:r>
            <a:r>
              <a:rPr lang="ru-RU" dirty="0" err="1"/>
              <a:t>произволно</a:t>
            </a:r>
            <a:r>
              <a:rPr lang="ru-RU" dirty="0"/>
              <a:t> направление по </a:t>
            </a:r>
            <a:r>
              <a:rPr lang="ru-RU" dirty="0" err="1"/>
              <a:t>равнината</a:t>
            </a:r>
            <a:r>
              <a:rPr lang="ru-RU" dirty="0"/>
              <a:t> на </a:t>
            </a:r>
            <a:r>
              <a:rPr lang="ru-RU" dirty="0" err="1" smtClean="0"/>
              <a:t>допиране</a:t>
            </a:r>
            <a:r>
              <a:rPr lang="ru-RU" dirty="0" smtClean="0"/>
              <a:t>.  </a:t>
            </a:r>
            <a:endParaRPr lang="ru-RU" dirty="0"/>
          </a:p>
          <a:p>
            <a:endParaRPr lang="ru-RU" dirty="0" smtClean="0"/>
          </a:p>
          <a:p>
            <a:pPr algn="just"/>
            <a:r>
              <a:rPr lang="ru-RU" dirty="0" err="1" smtClean="0"/>
              <a:t>Условието</a:t>
            </a:r>
            <a:r>
              <a:rPr lang="ru-RU" dirty="0" smtClean="0"/>
              <a:t> </a:t>
            </a:r>
            <a:r>
              <a:rPr lang="ru-RU" dirty="0"/>
              <a:t>за </a:t>
            </a:r>
            <a:r>
              <a:rPr lang="ru-RU" dirty="0" err="1">
                <a:solidFill>
                  <a:srgbClr val="FF0000"/>
                </a:solidFill>
              </a:rPr>
              <a:t>отсъствие</a:t>
            </a:r>
            <a:r>
              <a:rPr lang="ru-RU" dirty="0">
                <a:solidFill>
                  <a:srgbClr val="FF0000"/>
                </a:solidFill>
              </a:rPr>
              <a:t> на </a:t>
            </a:r>
            <a:r>
              <a:rPr lang="ru-RU" dirty="0" err="1">
                <a:solidFill>
                  <a:srgbClr val="FF0000"/>
                </a:solidFill>
              </a:rPr>
              <a:t>заклинване</a:t>
            </a:r>
            <a:r>
              <a:rPr lang="ru-RU" dirty="0"/>
              <a:t> </a:t>
            </a:r>
            <a:r>
              <a:rPr lang="ru-RU" dirty="0" err="1"/>
              <a:t>изисква</a:t>
            </a:r>
            <a:r>
              <a:rPr lang="ru-RU" dirty="0"/>
              <a:t> </a:t>
            </a:r>
            <a:r>
              <a:rPr lang="ru-RU" dirty="0" err="1"/>
              <a:t>силата</a:t>
            </a:r>
            <a:r>
              <a:rPr lang="ru-RU" dirty="0"/>
              <a:t>  </a:t>
            </a:r>
            <a:r>
              <a:rPr lang="ru-RU" dirty="0" smtClean="0"/>
              <a:t> 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ru-RU" dirty="0" smtClean="0"/>
              <a:t>   </a:t>
            </a:r>
            <a:r>
              <a:rPr lang="ru-RU" dirty="0"/>
              <a:t>да не лежи </a:t>
            </a:r>
            <a:r>
              <a:rPr lang="ru-RU" dirty="0" err="1"/>
              <a:t>вътре</a:t>
            </a:r>
            <a:r>
              <a:rPr lang="ru-RU" dirty="0"/>
              <a:t> в конуса на </a:t>
            </a:r>
            <a:r>
              <a:rPr lang="ru-RU" dirty="0" err="1"/>
              <a:t>триене</a:t>
            </a:r>
            <a:r>
              <a:rPr lang="ru-RU" dirty="0"/>
              <a:t> с </a:t>
            </a:r>
            <a:r>
              <a:rPr lang="ru-RU" dirty="0" err="1" smtClean="0"/>
              <a:t>ъгъл</a:t>
            </a:r>
            <a:r>
              <a:rPr lang="en-US" dirty="0" smtClean="0"/>
              <a:t> </a:t>
            </a:r>
            <a:r>
              <a:rPr lang="en-US" dirty="0" smtClean="0">
                <a:latin typeface="Symbol" pitchFamily="18" charset="2"/>
              </a:rPr>
              <a:t>j</a:t>
            </a:r>
            <a:r>
              <a:rPr lang="ru-RU" dirty="0" smtClean="0"/>
              <a:t>, </a:t>
            </a:r>
            <a:r>
              <a:rPr lang="ru-RU" dirty="0" err="1"/>
              <a:t>сключен</a:t>
            </a:r>
            <a:r>
              <a:rPr lang="ru-RU" dirty="0"/>
              <a:t> между коя да е от </a:t>
            </a:r>
            <a:r>
              <a:rPr lang="ru-RU" dirty="0" err="1"/>
              <a:t>образуващите</a:t>
            </a:r>
            <a:r>
              <a:rPr lang="ru-RU" dirty="0"/>
              <a:t> на конуса и оста </a:t>
            </a:r>
            <a:r>
              <a:rPr lang="ru-RU" dirty="0" err="1"/>
              <a:t>му</a:t>
            </a:r>
            <a:r>
              <a:rPr lang="ru-RU" dirty="0"/>
              <a:t>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784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съдържание 5"/>
          <p:cNvSpPr txBox="1">
            <a:spLocks/>
          </p:cNvSpPr>
          <p:nvPr/>
        </p:nvSpPr>
        <p:spPr>
          <a:xfrm>
            <a:off x="713585" y="329010"/>
            <a:ext cx="8205094" cy="579710"/>
          </a:xfrm>
          <a:prstGeom prst="rect">
            <a:avLst/>
          </a:prstGeom>
        </p:spPr>
        <p:txBody>
          <a:bodyPr/>
          <a:lstStyle>
            <a:lvl1pPr marL="365125" indent="-255588" algn="l" rtl="0" fontAlgn="base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0713" indent="-228600" algn="l" rtl="0" fontAlgn="base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537" indent="0" algn="ctr">
              <a:buFont typeface="Wingdings 3" pitchFamily="18" charset="2"/>
              <a:buNone/>
            </a:pPr>
            <a:r>
              <a:rPr lang="bg-BG" sz="2400" dirty="0" smtClean="0">
                <a:solidFill>
                  <a:srgbClr val="00B0F0"/>
                </a:solidFill>
              </a:rPr>
              <a:t>Сили на триене при плъзгаща двоица</a:t>
            </a:r>
            <a:endParaRPr lang="bg-BG" sz="2400" dirty="0">
              <a:solidFill>
                <a:srgbClr val="00B0F0"/>
              </a:solidFill>
            </a:endParaRPr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45348"/>
            <a:ext cx="3960440" cy="36686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4" name="Картина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307" y="1628800"/>
            <a:ext cx="4542397" cy="42210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Правоъгълник 4"/>
          <p:cNvSpPr/>
          <p:nvPr/>
        </p:nvSpPr>
        <p:spPr>
          <a:xfrm>
            <a:off x="5372058" y="1124744"/>
            <a:ext cx="19362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err="1">
                <a:solidFill>
                  <a:srgbClr val="FF0000"/>
                </a:solidFill>
              </a:rPr>
              <a:t>Трибометри</a:t>
            </a:r>
            <a:endParaRPr lang="bg-BG" dirty="0">
              <a:solidFill>
                <a:srgbClr val="FF0000"/>
              </a:solidFill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7" name="Об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530060"/>
              </p:ext>
            </p:extLst>
          </p:nvPr>
        </p:nvGraphicFramePr>
        <p:xfrm>
          <a:off x="1187624" y="5013176"/>
          <a:ext cx="1560173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3" name="Equation" r:id="rId5" imgW="622030" imgH="203112" progId="Equation.DSMT4">
                  <p:embed/>
                </p:oleObj>
              </mc:Choice>
              <mc:Fallback>
                <p:oleObj name="Equation" r:id="rId5" imgW="622030" imgH="203112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5013176"/>
                        <a:ext cx="1560173" cy="504056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9" name="Об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1606974"/>
              </p:ext>
            </p:extLst>
          </p:nvPr>
        </p:nvGraphicFramePr>
        <p:xfrm>
          <a:off x="4067944" y="6093296"/>
          <a:ext cx="2852907" cy="416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4" name="Equation" r:id="rId7" imgW="1371600" imgH="203200" progId="Equation.DSMT4">
                  <p:embed/>
                </p:oleObj>
              </mc:Choice>
              <mc:Fallback>
                <p:oleObj name="Equation" r:id="rId7" imgW="1371600" imgH="203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944" y="6093296"/>
                        <a:ext cx="2852907" cy="416049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11" name="Обект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1234425"/>
              </p:ext>
            </p:extLst>
          </p:nvPr>
        </p:nvGraphicFramePr>
        <p:xfrm>
          <a:off x="7308302" y="6093296"/>
          <a:ext cx="1234423" cy="432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5" name="Equation" r:id="rId9" imgW="571252" imgH="203112" progId="Equation.DSMT4">
                  <p:embed/>
                </p:oleObj>
              </mc:Choice>
              <mc:Fallback>
                <p:oleObj name="Equation" r:id="rId9" imgW="571252" imgH="203112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8302" y="6093296"/>
                        <a:ext cx="1234423" cy="432048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557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съдържание 5"/>
          <p:cNvSpPr txBox="1">
            <a:spLocks/>
          </p:cNvSpPr>
          <p:nvPr/>
        </p:nvSpPr>
        <p:spPr>
          <a:xfrm>
            <a:off x="713585" y="329010"/>
            <a:ext cx="8205094" cy="579710"/>
          </a:xfrm>
          <a:prstGeom prst="rect">
            <a:avLst/>
          </a:prstGeom>
        </p:spPr>
        <p:txBody>
          <a:bodyPr/>
          <a:lstStyle>
            <a:lvl1pPr marL="365125" indent="-255588" algn="l" rtl="0" fontAlgn="base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0713" indent="-228600" algn="l" rtl="0" fontAlgn="base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537" indent="0" algn="ctr">
              <a:buFont typeface="Wingdings 3" pitchFamily="18" charset="2"/>
              <a:buNone/>
            </a:pPr>
            <a:r>
              <a:rPr lang="bg-BG" sz="2400" dirty="0" smtClean="0">
                <a:solidFill>
                  <a:srgbClr val="00B0F0"/>
                </a:solidFill>
              </a:rPr>
              <a:t>Сили на триене при въртяща двоица</a:t>
            </a:r>
            <a:endParaRPr lang="bg-BG" sz="2400" dirty="0">
              <a:solidFill>
                <a:srgbClr val="00B0F0"/>
              </a:solidFill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97" y="764705"/>
            <a:ext cx="4000443" cy="5400600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7" name="Rectangle 6"/>
          <p:cNvSpPr/>
          <p:nvPr/>
        </p:nvSpPr>
        <p:spPr>
          <a:xfrm>
            <a:off x="5508104" y="1741458"/>
            <a:ext cx="1972324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ru-RU" dirty="0" smtClean="0"/>
              <a:t>1 - отвор </a:t>
            </a:r>
            <a:r>
              <a:rPr lang="ru-RU" dirty="0"/>
              <a:t>на </a:t>
            </a:r>
            <a:endParaRPr lang="ru-RU" dirty="0" smtClean="0"/>
          </a:p>
          <a:p>
            <a:r>
              <a:rPr lang="ru-RU" dirty="0" smtClean="0"/>
              <a:t>лагерна </a:t>
            </a:r>
            <a:r>
              <a:rPr lang="ru-RU" dirty="0"/>
              <a:t>втулка </a:t>
            </a:r>
            <a:r>
              <a:rPr lang="ru-RU" dirty="0" smtClean="0"/>
              <a:t> </a:t>
            </a:r>
            <a:endParaRPr lang="bg-BG" dirty="0"/>
          </a:p>
        </p:txBody>
      </p:sp>
      <p:sp>
        <p:nvSpPr>
          <p:cNvPr id="9" name="Rectangle 8"/>
          <p:cNvSpPr/>
          <p:nvPr/>
        </p:nvSpPr>
        <p:spPr>
          <a:xfrm>
            <a:off x="5508104" y="2636912"/>
            <a:ext cx="241175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bg-BG" dirty="0" smtClean="0"/>
              <a:t>2 - шийка </a:t>
            </a:r>
            <a:r>
              <a:rPr lang="bg-BG" dirty="0"/>
              <a:t>на </a:t>
            </a:r>
            <a:r>
              <a:rPr lang="bg-BG" dirty="0" smtClean="0"/>
              <a:t>вал</a:t>
            </a:r>
            <a:endParaRPr lang="bg-BG" dirty="0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1438106"/>
              </p:ext>
            </p:extLst>
          </p:nvPr>
        </p:nvGraphicFramePr>
        <p:xfrm>
          <a:off x="5872186" y="4149080"/>
          <a:ext cx="1244160" cy="50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8" name="Equation" r:id="rId4" imgW="622080" imgH="253800" progId="Equation.DSMT4">
                  <p:embed/>
                </p:oleObj>
              </mc:Choice>
              <mc:Fallback>
                <p:oleObj name="Equation" r:id="rId4" imgW="622080" imgH="253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2186" y="4149080"/>
                        <a:ext cx="1244160" cy="507600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5415821" y="361366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 smtClean="0"/>
              <a:t>Реакция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06365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съдържание 5"/>
          <p:cNvSpPr txBox="1">
            <a:spLocks/>
          </p:cNvSpPr>
          <p:nvPr/>
        </p:nvSpPr>
        <p:spPr>
          <a:xfrm>
            <a:off x="713585" y="329010"/>
            <a:ext cx="8205094" cy="579710"/>
          </a:xfrm>
          <a:prstGeom prst="rect">
            <a:avLst/>
          </a:prstGeom>
        </p:spPr>
        <p:txBody>
          <a:bodyPr/>
          <a:lstStyle>
            <a:lvl1pPr marL="365125" indent="-255588" algn="l" rtl="0" fontAlgn="base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0713" indent="-228600" algn="l" rtl="0" fontAlgn="base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537" indent="0" algn="ctr">
              <a:buFont typeface="Wingdings 3" pitchFamily="18" charset="2"/>
              <a:buNone/>
            </a:pPr>
            <a:r>
              <a:rPr lang="bg-BG" sz="2400" dirty="0" smtClean="0">
                <a:solidFill>
                  <a:srgbClr val="00B0F0"/>
                </a:solidFill>
              </a:rPr>
              <a:t>Сили на триене при въртяща двоица</a:t>
            </a:r>
            <a:endParaRPr lang="bg-BG" sz="2400" dirty="0">
              <a:solidFill>
                <a:srgbClr val="00B0F0"/>
              </a:solidFill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871872"/>
            <a:ext cx="4014296" cy="5041408"/>
          </a:xfrm>
          <a:prstGeom prst="rect">
            <a:avLst/>
          </a:prstGeom>
          <a:solidFill>
            <a:schemeClr val="bg2"/>
          </a:solidFill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1407093"/>
              </p:ext>
            </p:extLst>
          </p:nvPr>
        </p:nvGraphicFramePr>
        <p:xfrm>
          <a:off x="4364783" y="1124744"/>
          <a:ext cx="4660347" cy="6133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66" name="Equation" r:id="rId4" imgW="1954951" imgH="253890" progId="Equation.DSMT4">
                  <p:embed/>
                </p:oleObj>
              </mc:Choice>
              <mc:Fallback>
                <p:oleObj name="Equation" r:id="rId4" imgW="1954951" imgH="25389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4783" y="1124744"/>
                        <a:ext cx="4660347" cy="613346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1497567"/>
              </p:ext>
            </p:extLst>
          </p:nvPr>
        </p:nvGraphicFramePr>
        <p:xfrm>
          <a:off x="5580112" y="3933056"/>
          <a:ext cx="2177738" cy="691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67" name="Equation" r:id="rId6" imgW="812447" imgH="253890" progId="Equation.DSMT4">
                  <p:embed/>
                </p:oleObj>
              </mc:Choice>
              <mc:Fallback>
                <p:oleObj name="Equation" r:id="rId6" imgW="812447" imgH="25389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112" y="3933056"/>
                        <a:ext cx="2177738" cy="691752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8855460"/>
              </p:ext>
            </p:extLst>
          </p:nvPr>
        </p:nvGraphicFramePr>
        <p:xfrm>
          <a:off x="5508104" y="1988840"/>
          <a:ext cx="1929815" cy="5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68" name="Equation" r:id="rId8" imgW="634725" imgH="190417" progId="Equation.DSMT4">
                  <p:embed/>
                </p:oleObj>
              </mc:Choice>
              <mc:Fallback>
                <p:oleObj name="Equation" r:id="rId8" imgW="634725" imgH="190417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104" y="1988840"/>
                        <a:ext cx="1929815" cy="576064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1781744"/>
              </p:ext>
            </p:extLst>
          </p:nvPr>
        </p:nvGraphicFramePr>
        <p:xfrm>
          <a:off x="5508104" y="2888520"/>
          <a:ext cx="2318658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69" name="Equation" r:id="rId10" imgW="876300" imgH="190500" progId="Equation.DSMT4">
                  <p:embed/>
                </p:oleObj>
              </mc:Choice>
              <mc:Fallback>
                <p:oleObj name="Equation" r:id="rId10" imgW="876300" imgH="1905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104" y="2888520"/>
                        <a:ext cx="2318658" cy="504056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5058355" y="4991688"/>
            <a:ext cx="38603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Коефициентът на триене в </a:t>
            </a:r>
            <a:r>
              <a:rPr lang="ru-RU" dirty="0" smtClean="0"/>
              <a:t>се </a:t>
            </a:r>
            <a:r>
              <a:rPr lang="ru-RU" dirty="0"/>
              <a:t>определя експериментално за въртящите </a:t>
            </a:r>
            <a:r>
              <a:rPr lang="ru-RU" dirty="0" smtClean="0"/>
              <a:t>двоици.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4375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3" name="Rectangle 2"/>
          <p:cNvSpPr/>
          <p:nvPr/>
        </p:nvSpPr>
        <p:spPr>
          <a:xfrm>
            <a:off x="3275856" y="6237312"/>
            <a:ext cx="6102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https://www.youtube.com/watch?v=GXnqXBAD3yE</a:t>
            </a:r>
            <a:endParaRPr lang="bg-BG" dirty="0"/>
          </a:p>
        </p:txBody>
      </p:sp>
      <p:sp>
        <p:nvSpPr>
          <p:cNvPr id="11" name="Контейнер за съдържание 5"/>
          <p:cNvSpPr txBox="1">
            <a:spLocks/>
          </p:cNvSpPr>
          <p:nvPr/>
        </p:nvSpPr>
        <p:spPr>
          <a:xfrm>
            <a:off x="713585" y="329010"/>
            <a:ext cx="8205094" cy="579710"/>
          </a:xfrm>
          <a:prstGeom prst="rect">
            <a:avLst/>
          </a:prstGeom>
        </p:spPr>
        <p:txBody>
          <a:bodyPr/>
          <a:lstStyle>
            <a:lvl1pPr marL="365125" indent="-255588" algn="l" rtl="0" fontAlgn="base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0713" indent="-228600" algn="l" rtl="0" fontAlgn="base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537" indent="0" algn="ctr">
              <a:buFont typeface="Wingdings 3" pitchFamily="18" charset="2"/>
              <a:buNone/>
            </a:pPr>
            <a:r>
              <a:rPr lang="bg-BG" sz="2400" dirty="0" smtClean="0">
                <a:solidFill>
                  <a:srgbClr val="00B0F0"/>
                </a:solidFill>
              </a:rPr>
              <a:t>Сили на триене при търкаляне и плъзгане</a:t>
            </a:r>
            <a:endParaRPr lang="bg-BG" sz="2400" dirty="0">
              <a:solidFill>
                <a:srgbClr val="00B0F0"/>
              </a:solidFill>
            </a:endParaRPr>
          </a:p>
        </p:txBody>
      </p:sp>
      <p:sp>
        <p:nvSpPr>
          <p:cNvPr id="13" name="Контейнер за съдържание 5"/>
          <p:cNvSpPr txBox="1">
            <a:spLocks/>
          </p:cNvSpPr>
          <p:nvPr/>
        </p:nvSpPr>
        <p:spPr>
          <a:xfrm>
            <a:off x="713585" y="1155030"/>
            <a:ext cx="8205094" cy="579710"/>
          </a:xfrm>
          <a:prstGeom prst="rect">
            <a:avLst/>
          </a:prstGeom>
        </p:spPr>
        <p:txBody>
          <a:bodyPr/>
          <a:lstStyle>
            <a:lvl1pPr marL="365125" indent="-255588" algn="l" rtl="0" fontAlgn="base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0713" indent="-228600" algn="l" rtl="0" fontAlgn="base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537" indent="0" algn="ctr">
              <a:buFont typeface="Wingdings 3" pitchFamily="18" charset="2"/>
              <a:buNone/>
            </a:pPr>
            <a:r>
              <a:rPr lang="bg-BG" sz="2400" dirty="0" smtClean="0">
                <a:solidFill>
                  <a:srgbClr val="00B0F0"/>
                </a:solidFill>
              </a:rPr>
              <a:t>Контрол на силите на триене </a:t>
            </a:r>
            <a:endParaRPr lang="bg-BG" sz="2400" dirty="0">
              <a:solidFill>
                <a:srgbClr val="00B0F0"/>
              </a:solidFill>
            </a:endParaRPr>
          </a:p>
        </p:txBody>
      </p:sp>
      <p:pic>
        <p:nvPicPr>
          <p:cNvPr id="14" name="Bosch ESP Lehrfil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19888" y="1961538"/>
            <a:ext cx="4392488" cy="329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3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Контейнер за съдържание 5"/>
          <p:cNvSpPr txBox="1">
            <a:spLocks/>
          </p:cNvSpPr>
          <p:nvPr/>
        </p:nvSpPr>
        <p:spPr bwMode="auto">
          <a:xfrm>
            <a:off x="215516" y="0"/>
            <a:ext cx="8712968" cy="74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fontAlgn="base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0713" indent="-228600" algn="l" rtl="0" fontAlgn="base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537" indent="0" algn="ctr">
              <a:buNone/>
            </a:pPr>
            <a:r>
              <a:rPr lang="bg-BG" sz="2400" b="1" dirty="0" smtClean="0">
                <a:solidFill>
                  <a:schemeClr val="accent2"/>
                </a:solidFill>
              </a:rPr>
              <a:t>ТЕСТ</a:t>
            </a:r>
          </a:p>
          <a:p>
            <a:pPr marL="109537" indent="0" algn="ctr">
              <a:buNone/>
            </a:pPr>
            <a:r>
              <a:rPr lang="bg-BG" sz="2400" b="1" dirty="0" smtClean="0">
                <a:solidFill>
                  <a:schemeClr val="accent2"/>
                </a:solidFill>
              </a:rPr>
              <a:t>ХАРАКТЕРИСТИКИ НА ТЕЛАТА И СИЛИ НА ТРИЕНЕ</a:t>
            </a:r>
            <a:endParaRPr lang="bg-BG" sz="2400" b="1" dirty="0">
              <a:solidFill>
                <a:schemeClr val="accent2"/>
              </a:solidFill>
            </a:endParaRPr>
          </a:p>
        </p:txBody>
      </p:sp>
      <p:sp>
        <p:nvSpPr>
          <p:cNvPr id="11" name="Rectangle 8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4" name="Rectangle 8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6" name="Rectangle 8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8" name="Rectangle 9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6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34" name="Rectangle 4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36" name="Rectangle 5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0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41" name="Rectangle 27"/>
          <p:cNvSpPr>
            <a:spLocks noChangeArrowheads="1"/>
          </p:cNvSpPr>
          <p:nvPr/>
        </p:nvSpPr>
        <p:spPr bwMode="auto">
          <a:xfrm>
            <a:off x="0" y="99626"/>
            <a:ext cx="40107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Rectangle 28"/>
          <p:cNvSpPr>
            <a:spLocks noChangeArrowheads="1"/>
          </p:cNvSpPr>
          <p:nvPr/>
        </p:nvSpPr>
        <p:spPr bwMode="auto">
          <a:xfrm>
            <a:off x="0" y="471101"/>
            <a:ext cx="48763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  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3817" y="1052736"/>
            <a:ext cx="8684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 smtClean="0"/>
              <a:t>ЧАСТ 1.(20Х1) </a:t>
            </a:r>
            <a:r>
              <a:rPr lang="bg-BG" i="1" dirty="0" smtClean="0"/>
              <a:t>Всеки един от следващите 20 въпроса (задачи) има само един верен отговор. Посочете го.</a:t>
            </a:r>
            <a:endParaRPr lang="en-US" i="1" dirty="0"/>
          </a:p>
        </p:txBody>
      </p:sp>
      <p:sp>
        <p:nvSpPr>
          <p:cNvPr id="3" name="TextBox 2"/>
          <p:cNvSpPr txBox="1"/>
          <p:nvPr/>
        </p:nvSpPr>
        <p:spPr>
          <a:xfrm>
            <a:off x="243817" y="1719459"/>
            <a:ext cx="8527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/>
              <a:t>Плътността при нехомогенна среда е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1072" y="2068399"/>
            <a:ext cx="8527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/>
              <a:t>а)променлива               б)нулева               в)постоянна           г) единица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54241" y="2787106"/>
            <a:ext cx="8684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 smtClean="0"/>
              <a:t>ЧАСТ 2.(10Х3) </a:t>
            </a:r>
            <a:r>
              <a:rPr lang="bg-BG" i="1" dirty="0" smtClean="0"/>
              <a:t>Напишете верния отговор на следващите 10 въпроса (задачи).</a:t>
            </a:r>
            <a:endParaRPr lang="en-US" i="1" dirty="0"/>
          </a:p>
        </p:txBody>
      </p:sp>
      <p:sp>
        <p:nvSpPr>
          <p:cNvPr id="21" name="TextBox 20"/>
          <p:cNvSpPr txBox="1"/>
          <p:nvPr/>
        </p:nvSpPr>
        <p:spPr>
          <a:xfrm>
            <a:off x="246705" y="3456104"/>
            <a:ext cx="8527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/>
              <a:t>Опишете видовете триене в зависимост от относителното движение между телата 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43817" y="4473986"/>
            <a:ext cx="8684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 smtClean="0"/>
              <a:t>ЧАСТ 3.(4Х5) </a:t>
            </a:r>
            <a:r>
              <a:rPr lang="bg-BG" i="1" dirty="0" smtClean="0"/>
              <a:t>Опишете решението (отговора) на следващите 4 задачи (въпроса) .</a:t>
            </a:r>
            <a:endParaRPr lang="en-US" i="1" dirty="0"/>
          </a:p>
        </p:txBody>
      </p:sp>
      <p:sp>
        <p:nvSpPr>
          <p:cNvPr id="23" name="TextBox 22"/>
          <p:cNvSpPr txBox="1"/>
          <p:nvPr/>
        </p:nvSpPr>
        <p:spPr>
          <a:xfrm>
            <a:off x="243817" y="5266074"/>
            <a:ext cx="8527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/>
              <a:t>Каква е връзката между явлението заклинване и ъгъл на триене?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01072" y="1904125"/>
            <a:ext cx="1866672" cy="6607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1134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9" grpId="0"/>
      <p:bldP spid="21" grpId="0"/>
      <p:bldP spid="22" grpId="0"/>
      <p:bldP spid="23" grpId="0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лавие 2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908720"/>
          </a:xfrm>
        </p:spPr>
        <p:txBody>
          <a:bodyPr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ru-RU" sz="2400" dirty="0" smtClean="0">
                <a:solidFill>
                  <a:schemeClr val="bg2">
                    <a:lumMod val="50000"/>
                  </a:schemeClr>
                </a:solidFill>
                <a:effectLst/>
              </a:rPr>
              <a:t>Геометрични и масови характеристики на телата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Контейнер за съдържание 1"/>
          <p:cNvSpPr>
            <a:spLocks noGrp="1"/>
          </p:cNvSpPr>
          <p:nvPr>
            <p:ph idx="1"/>
          </p:nvPr>
        </p:nvSpPr>
        <p:spPr>
          <a:xfrm>
            <a:off x="971600" y="1484784"/>
            <a:ext cx="7416824" cy="4180110"/>
          </a:xfrm>
        </p:spPr>
        <p:txBody>
          <a:bodyPr/>
          <a:lstStyle/>
          <a:p>
            <a:r>
              <a:rPr lang="bg-BG" dirty="0" smtClean="0">
                <a:solidFill>
                  <a:srgbClr val="0070C0"/>
                </a:solidFill>
              </a:rPr>
              <a:t>Център на успоредни сили </a:t>
            </a:r>
          </a:p>
          <a:p>
            <a:pPr marL="109537" indent="0">
              <a:buNone/>
            </a:pPr>
            <a:endParaRPr lang="en-US" dirty="0" smtClean="0">
              <a:solidFill>
                <a:srgbClr val="0070C0"/>
              </a:solidFill>
            </a:endParaRPr>
          </a:p>
          <a:p>
            <a:r>
              <a:rPr lang="ru-RU" dirty="0" smtClean="0">
                <a:solidFill>
                  <a:srgbClr val="0070C0"/>
                </a:solidFill>
              </a:rPr>
              <a:t>Масов център и статични моменти</a:t>
            </a:r>
          </a:p>
          <a:p>
            <a:endParaRPr lang="en-US" dirty="0" smtClean="0">
              <a:solidFill>
                <a:srgbClr val="0070C0"/>
              </a:solidFill>
            </a:endParaRPr>
          </a:p>
          <a:p>
            <a:r>
              <a:rPr lang="bg-BG" dirty="0" smtClean="0">
                <a:solidFill>
                  <a:srgbClr val="0070C0"/>
                </a:solidFill>
              </a:rPr>
              <a:t>Геометрични инерционни моменти</a:t>
            </a:r>
          </a:p>
          <a:p>
            <a:endParaRPr lang="bg-BG" dirty="0" smtClean="0">
              <a:solidFill>
                <a:srgbClr val="0070C0"/>
              </a:solidFill>
            </a:endParaRPr>
          </a:p>
          <a:p>
            <a:r>
              <a:rPr lang="bg-BG" dirty="0" smtClean="0">
                <a:solidFill>
                  <a:srgbClr val="0070C0"/>
                </a:solidFill>
              </a:rPr>
              <a:t>Масови инерционни моменти</a:t>
            </a:r>
          </a:p>
        </p:txBody>
      </p:sp>
    </p:spTree>
    <p:extLst>
      <p:ext uri="{BB962C8B-B14F-4D97-AF65-F5344CB8AC3E}">
        <p14:creationId xmlns:p14="http://schemas.microsoft.com/office/powerpoint/2010/main" val="16856725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Контейнер за съдържание 5"/>
          <p:cNvSpPr txBox="1">
            <a:spLocks/>
          </p:cNvSpPr>
          <p:nvPr/>
        </p:nvSpPr>
        <p:spPr bwMode="auto">
          <a:xfrm>
            <a:off x="385766" y="2420888"/>
            <a:ext cx="8712968" cy="579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fontAlgn="base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0713" indent="-228600" algn="l" rtl="0" fontAlgn="base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537" indent="0" algn="ctr">
              <a:buNone/>
            </a:pPr>
            <a:r>
              <a:rPr lang="bg-BG" sz="3600" dirty="0" smtClean="0">
                <a:solidFill>
                  <a:schemeClr val="accent2"/>
                </a:solidFill>
              </a:rPr>
              <a:t>Благодаря за вниманието!</a:t>
            </a:r>
            <a:endParaRPr lang="bg-BG" sz="3600" dirty="0">
              <a:solidFill>
                <a:schemeClr val="accent2"/>
              </a:solidFill>
            </a:endParaRPr>
          </a:p>
        </p:txBody>
      </p:sp>
      <p:sp>
        <p:nvSpPr>
          <p:cNvPr id="11" name="Rectangle 8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4" name="Rectangle 8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6" name="Rectangle 8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8" name="Rectangle 9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6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34" name="Rectangle 4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36" name="Rectangle 5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0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41" name="Rectangle 27"/>
          <p:cNvSpPr>
            <a:spLocks noChangeArrowheads="1"/>
          </p:cNvSpPr>
          <p:nvPr/>
        </p:nvSpPr>
        <p:spPr bwMode="auto">
          <a:xfrm>
            <a:off x="0" y="99626"/>
            <a:ext cx="40107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Rectangle 28"/>
          <p:cNvSpPr>
            <a:spLocks noChangeArrowheads="1"/>
          </p:cNvSpPr>
          <p:nvPr/>
        </p:nvSpPr>
        <p:spPr bwMode="auto">
          <a:xfrm>
            <a:off x="0" y="471101"/>
            <a:ext cx="48763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  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0500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idx="1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 smtClean="0">
                <a:solidFill>
                  <a:srgbClr val="00B0F0"/>
                </a:solidFill>
              </a:rPr>
              <a:t>Център на успоредни сили</a:t>
            </a:r>
            <a:endParaRPr lang="bg-BG" sz="2400" dirty="0">
              <a:solidFill>
                <a:srgbClr val="00B0F0"/>
              </a:solidFill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24743"/>
            <a:ext cx="4955347" cy="4248473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611560" y="5589240"/>
            <a:ext cx="4155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 err="1" smtClean="0">
                <a:solidFill>
                  <a:srgbClr val="00B0F0"/>
                </a:solidFill>
              </a:rPr>
              <a:t>Успоредни</a:t>
            </a:r>
            <a:r>
              <a:rPr lang="en-GB" i="1" dirty="0" smtClean="0">
                <a:solidFill>
                  <a:srgbClr val="00B0F0"/>
                </a:solidFill>
              </a:rPr>
              <a:t> </a:t>
            </a:r>
            <a:r>
              <a:rPr lang="en-GB" i="1" dirty="0" err="1" smtClean="0">
                <a:solidFill>
                  <a:srgbClr val="00B0F0"/>
                </a:solidFill>
              </a:rPr>
              <a:t>сили</a:t>
            </a:r>
            <a:r>
              <a:rPr lang="en-GB" i="1" dirty="0" smtClean="0">
                <a:solidFill>
                  <a:srgbClr val="00B0F0"/>
                </a:solidFill>
              </a:rPr>
              <a:t> и </a:t>
            </a:r>
            <a:r>
              <a:rPr lang="en-GB" i="1" dirty="0" err="1" smtClean="0">
                <a:solidFill>
                  <a:srgbClr val="00B0F0"/>
                </a:solidFill>
              </a:rPr>
              <a:t>техният</a:t>
            </a:r>
            <a:r>
              <a:rPr lang="en-GB" i="1" dirty="0" smtClean="0">
                <a:solidFill>
                  <a:srgbClr val="00B0F0"/>
                </a:solidFill>
              </a:rPr>
              <a:t> </a:t>
            </a:r>
            <a:r>
              <a:rPr lang="en-GB" i="1" dirty="0" err="1" smtClean="0">
                <a:solidFill>
                  <a:srgbClr val="00B0F0"/>
                </a:solidFill>
              </a:rPr>
              <a:t>център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7649" name="Object 1"/>
          <p:cNvGraphicFramePr>
            <a:graphicFrameLocks noChangeAspect="1"/>
          </p:cNvGraphicFramePr>
          <p:nvPr/>
        </p:nvGraphicFramePr>
        <p:xfrm>
          <a:off x="6372200" y="2060848"/>
          <a:ext cx="138906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17" name="Equation" r:id="rId4" imgW="698500" imgH="228600" progId="Equation.3">
                  <p:embed/>
                </p:oleObj>
              </mc:Choice>
              <mc:Fallback>
                <p:oleObj name="Equation" r:id="rId4" imgW="698500" imgH="228600" progId="Equation.3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00" y="2060848"/>
                        <a:ext cx="1389063" cy="4572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 w="9525">
                        <a:solidFill>
                          <a:srgbClr val="CC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5580112" y="1052736"/>
            <a:ext cx="3563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bg-BG" dirty="0" smtClean="0"/>
              <a:t>Система успоредни сили  приложена върху идеално твърдо тяло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436096" y="2636912"/>
            <a:ext cx="29899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 smtClean="0"/>
              <a:t>и приложните им точки </a:t>
            </a:r>
            <a:endParaRPr lang="en-US" dirty="0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7651" name="Object 3"/>
          <p:cNvGraphicFramePr>
            <a:graphicFrameLocks noChangeAspect="1"/>
          </p:cNvGraphicFramePr>
          <p:nvPr/>
        </p:nvGraphicFramePr>
        <p:xfrm>
          <a:off x="8253413" y="2540000"/>
          <a:ext cx="455612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18" name="Equation" r:id="rId6" imgW="228600" imgH="228600" progId="Equation.3">
                  <p:embed/>
                </p:oleObj>
              </mc:Choice>
              <mc:Fallback>
                <p:oleObj name="Equation" r:id="rId6" imgW="228600" imgH="228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3413" y="2540000"/>
                        <a:ext cx="455612" cy="455613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3" name="Object 5"/>
          <p:cNvGraphicFramePr>
            <a:graphicFrameLocks noChangeAspect="1"/>
          </p:cNvGraphicFramePr>
          <p:nvPr/>
        </p:nvGraphicFramePr>
        <p:xfrm>
          <a:off x="8604448" y="4437112"/>
          <a:ext cx="31115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19" name="Equation" r:id="rId8" imgW="152334" imgH="190417" progId="Equation.3">
                  <p:embed/>
                </p:oleObj>
              </mc:Choice>
              <mc:Fallback>
                <p:oleObj name="Equation" r:id="rId8" imgW="152334" imgH="190417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448" y="4437112"/>
                        <a:ext cx="311150" cy="38735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/>
          <p:cNvSpPr/>
          <p:nvPr/>
        </p:nvSpPr>
        <p:spPr>
          <a:xfrm>
            <a:off x="5508104" y="4293096"/>
            <a:ext cx="3635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>
                <a:solidFill>
                  <a:srgbClr val="FF0000"/>
                </a:solidFill>
              </a:rPr>
              <a:t>Големината и посоката на равнодействащата сила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80112" y="5013176"/>
            <a:ext cx="2736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>
                <a:solidFill>
                  <a:srgbClr val="FF0000"/>
                </a:solidFill>
              </a:rPr>
              <a:t>и приложната й точка 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27655" name="Object 7"/>
          <p:cNvGraphicFramePr>
            <a:graphicFrameLocks noChangeAspect="1"/>
          </p:cNvGraphicFramePr>
          <p:nvPr/>
        </p:nvGraphicFramePr>
        <p:xfrm>
          <a:off x="8388424" y="4941168"/>
          <a:ext cx="303212" cy="35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20" name="Equation" r:id="rId10" imgW="152280" imgH="177480" progId="Equation.3">
                  <p:embed/>
                </p:oleObj>
              </mc:Choice>
              <mc:Fallback>
                <p:oleObj name="Equation" r:id="rId10" imgW="152280" imgH="17748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8424" y="4941168"/>
                        <a:ext cx="303212" cy="354012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Action Button: Help 23">
            <a:hlinkClick r:id="" action="ppaction://noaction" highlightClick="1"/>
          </p:cNvPr>
          <p:cNvSpPr/>
          <p:nvPr/>
        </p:nvSpPr>
        <p:spPr>
          <a:xfrm>
            <a:off x="6588224" y="3212976"/>
            <a:ext cx="1080120" cy="1008112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7656" name="Object 8"/>
          <p:cNvGraphicFramePr>
            <a:graphicFrameLocks noChangeAspect="1"/>
          </p:cNvGraphicFramePr>
          <p:nvPr/>
        </p:nvGraphicFramePr>
        <p:xfrm>
          <a:off x="5148064" y="5877272"/>
          <a:ext cx="263921" cy="432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21" name="Equation" r:id="rId12" imgW="114151" imgH="164885" progId="Equation.3">
                  <p:embed/>
                </p:oleObj>
              </mc:Choice>
              <mc:Fallback>
                <p:oleObj name="Equation" r:id="rId12" imgW="114151" imgH="164885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064" y="5877272"/>
                        <a:ext cx="263921" cy="432048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24"/>
          <p:cNvSpPr/>
          <p:nvPr/>
        </p:nvSpPr>
        <p:spPr>
          <a:xfrm>
            <a:off x="5652120" y="5733256"/>
            <a:ext cx="32403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единичен вектор </a:t>
            </a:r>
            <a:endParaRPr lang="en-US" dirty="0" smtClean="0"/>
          </a:p>
          <a:p>
            <a:r>
              <a:rPr lang="bg-BG" dirty="0" smtClean="0"/>
              <a:t>на направление на успоредните сили</a:t>
            </a:r>
            <a:endParaRPr 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7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 autoUpdateAnimBg="0"/>
      <p:bldP spid="16" grpId="0" autoUpdateAnimBg="0"/>
      <p:bldP spid="20" grpId="0" autoUpdateAnimBg="0"/>
      <p:bldP spid="22" grpId="0" autoUpdateAnimBg="0"/>
      <p:bldP spid="24" grpId="0" animBg="1" autoUpdateAnimBg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32" name="Rectangle 2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4" name="Контейнер за съдържание 5"/>
          <p:cNvSpPr txBox="1">
            <a:spLocks/>
          </p:cNvSpPr>
          <p:nvPr/>
        </p:nvSpPr>
        <p:spPr bwMode="auto">
          <a:xfrm>
            <a:off x="683568" y="202514"/>
            <a:ext cx="8205094" cy="579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fontAlgn="base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0713" indent="-228600" algn="l" rtl="0" fontAlgn="base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537" indent="0" algn="ctr">
              <a:buFont typeface="Wingdings 3" pitchFamily="18" charset="2"/>
              <a:buNone/>
            </a:pPr>
            <a:r>
              <a:rPr lang="bg-BG" sz="2400" dirty="0" smtClean="0">
                <a:solidFill>
                  <a:srgbClr val="00B0F0"/>
                </a:solidFill>
              </a:rPr>
              <a:t>Център на успоредни сили</a:t>
            </a:r>
            <a:endParaRPr lang="bg-BG" sz="2400" dirty="0">
              <a:solidFill>
                <a:srgbClr val="00B0F0"/>
              </a:solidFill>
            </a:endParaRPr>
          </a:p>
        </p:txBody>
      </p:sp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6625" name="Object 1"/>
          <p:cNvGraphicFramePr>
            <a:graphicFrameLocks noChangeAspect="1"/>
          </p:cNvGraphicFramePr>
          <p:nvPr/>
        </p:nvGraphicFramePr>
        <p:xfrm>
          <a:off x="539552" y="980728"/>
          <a:ext cx="1077913" cy="757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97" name="Equation" r:id="rId3" imgW="545863" imgH="380835" progId="Equation.3">
                  <p:embed/>
                </p:oleObj>
              </mc:Choice>
              <mc:Fallback>
                <p:oleObj name="Equation" r:id="rId3" imgW="545863" imgH="380835" progId="Equation.3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980728"/>
                        <a:ext cx="1077913" cy="757237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6627" name="Object 3"/>
          <p:cNvGraphicFramePr>
            <a:graphicFrameLocks noChangeAspect="1"/>
          </p:cNvGraphicFramePr>
          <p:nvPr/>
        </p:nvGraphicFramePr>
        <p:xfrm>
          <a:off x="1043608" y="1916832"/>
          <a:ext cx="1425575" cy="76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98" name="Equation" r:id="rId5" imgW="710891" imgH="380835" progId="Equation.3">
                  <p:embed/>
                </p:oleObj>
              </mc:Choice>
              <mc:Fallback>
                <p:oleObj name="Equation" r:id="rId5" imgW="710891" imgH="380835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1916832"/>
                        <a:ext cx="1425575" cy="760412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6629" name="Object 5"/>
          <p:cNvGraphicFramePr>
            <a:graphicFrameLocks noChangeAspect="1"/>
          </p:cNvGraphicFramePr>
          <p:nvPr/>
        </p:nvGraphicFramePr>
        <p:xfrm>
          <a:off x="1619672" y="2924944"/>
          <a:ext cx="1077912" cy="757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99" name="Equation" r:id="rId7" imgW="545863" imgH="380835" progId="Equation.3">
                  <p:embed/>
                </p:oleObj>
              </mc:Choice>
              <mc:Fallback>
                <p:oleObj name="Equation" r:id="rId7" imgW="545863" imgH="380835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2924944"/>
                        <a:ext cx="1077912" cy="757237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251520" y="3933056"/>
            <a:ext cx="43204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Големината на равнодействащата сила е алгебрична сума от големините на успоредните сили</a:t>
            </a:r>
            <a:endParaRPr lang="en-US" dirty="0"/>
          </a:p>
        </p:txBody>
      </p:sp>
      <p:sp>
        <p:nvSpPr>
          <p:cNvPr id="2663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663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8103415"/>
              </p:ext>
            </p:extLst>
          </p:nvPr>
        </p:nvGraphicFramePr>
        <p:xfrm>
          <a:off x="3937000" y="908720"/>
          <a:ext cx="1270000" cy="757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00" name="Equation" r:id="rId9" imgW="634725" imgH="380835" progId="Equation.3">
                  <p:embed/>
                </p:oleObj>
              </mc:Choice>
              <mc:Fallback>
                <p:oleObj name="Equation" r:id="rId9" imgW="634725" imgH="380835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7000" y="908720"/>
                        <a:ext cx="1270000" cy="757237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4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663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2109659"/>
              </p:ext>
            </p:extLst>
          </p:nvPr>
        </p:nvGraphicFramePr>
        <p:xfrm>
          <a:off x="6084168" y="908720"/>
          <a:ext cx="2065337" cy="757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01" name="Equation" r:id="rId11" imgW="1040948" imgH="380835" progId="Equation.3">
                  <p:embed/>
                </p:oleObj>
              </mc:Choice>
              <mc:Fallback>
                <p:oleObj name="Equation" r:id="rId11" imgW="1040948" imgH="380835" progId="Equation.3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168" y="908720"/>
                        <a:ext cx="2065337" cy="757237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6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6635" name="Object 11"/>
          <p:cNvGraphicFramePr>
            <a:graphicFrameLocks noChangeAspect="1"/>
          </p:cNvGraphicFramePr>
          <p:nvPr/>
        </p:nvGraphicFramePr>
        <p:xfrm>
          <a:off x="4788024" y="1844824"/>
          <a:ext cx="2449513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02" name="Equation" r:id="rId13" imgW="1231366" imgH="380835" progId="Equation.3">
                  <p:embed/>
                </p:oleObj>
              </mc:Choice>
              <mc:Fallback>
                <p:oleObj name="Equation" r:id="rId13" imgW="1231366" imgH="380835" progId="Equation.3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8024" y="1844824"/>
                        <a:ext cx="2449513" cy="758825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8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6637" name="Object 13"/>
          <p:cNvGraphicFramePr>
            <a:graphicFrameLocks noChangeAspect="1"/>
          </p:cNvGraphicFramePr>
          <p:nvPr/>
        </p:nvGraphicFramePr>
        <p:xfrm>
          <a:off x="5148064" y="2708920"/>
          <a:ext cx="1727200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03" name="Equation" r:id="rId15" imgW="863225" imgH="380835" progId="Equation.3">
                  <p:embed/>
                </p:oleObj>
              </mc:Choice>
              <mc:Fallback>
                <p:oleObj name="Equation" r:id="rId15" imgW="863225" imgH="380835" progId="Equation.3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064" y="2708920"/>
                        <a:ext cx="1727200" cy="758825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40" name="Rectangle 1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6639" name="Object 15"/>
          <p:cNvGraphicFramePr>
            <a:graphicFrameLocks noChangeAspect="1"/>
          </p:cNvGraphicFramePr>
          <p:nvPr/>
        </p:nvGraphicFramePr>
        <p:xfrm>
          <a:off x="5724128" y="3645024"/>
          <a:ext cx="1563687" cy="1100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04" name="Equation" r:id="rId17" imgW="774364" imgH="545863" progId="Equation.3">
                  <p:embed/>
                </p:oleObj>
              </mc:Choice>
              <mc:Fallback>
                <p:oleObj name="Equation" r:id="rId17" imgW="774364" imgH="545863" progId="Equation.3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128" y="3645024"/>
                        <a:ext cx="1563687" cy="1100137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42" name="Rectangle 1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6641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4196620"/>
              </p:ext>
            </p:extLst>
          </p:nvPr>
        </p:nvGraphicFramePr>
        <p:xfrm>
          <a:off x="3203848" y="5206928"/>
          <a:ext cx="1817241" cy="1189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05" name="Equation" r:id="rId19" imgW="825142" imgH="545863" progId="Equation.3">
                  <p:embed/>
                </p:oleObj>
              </mc:Choice>
              <mc:Fallback>
                <p:oleObj name="Equation" r:id="rId19" imgW="825142" imgH="545863" progId="Equation.3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848" y="5206928"/>
                        <a:ext cx="1817241" cy="1189655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43" name="Object 19"/>
          <p:cNvGraphicFramePr>
            <a:graphicFrameLocks noChangeAspect="1"/>
          </p:cNvGraphicFramePr>
          <p:nvPr/>
        </p:nvGraphicFramePr>
        <p:xfrm>
          <a:off x="5148064" y="5157192"/>
          <a:ext cx="1903413" cy="122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06" name="Equation" r:id="rId21" imgW="939600" imgH="609480" progId="Equation.3">
                  <p:embed/>
                </p:oleObj>
              </mc:Choice>
              <mc:Fallback>
                <p:oleObj name="Equation" r:id="rId21" imgW="939600" imgH="609480" progId="Equation.3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064" y="5157192"/>
                        <a:ext cx="1903413" cy="1222375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44" name="Object 20"/>
          <p:cNvGraphicFramePr>
            <a:graphicFrameLocks noChangeAspect="1"/>
          </p:cNvGraphicFramePr>
          <p:nvPr/>
        </p:nvGraphicFramePr>
        <p:xfrm>
          <a:off x="7219950" y="5165725"/>
          <a:ext cx="1852613" cy="122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07" name="Equation" r:id="rId23" imgW="914400" imgH="609480" progId="Equation.3">
                  <p:embed/>
                </p:oleObj>
              </mc:Choice>
              <mc:Fallback>
                <p:oleObj name="Equation" r:id="rId23" imgW="914400" imgH="609480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19950" y="5165725"/>
                        <a:ext cx="1852613" cy="1222375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26353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ular Callout 1"/>
          <p:cNvSpPr/>
          <p:nvPr/>
        </p:nvSpPr>
        <p:spPr>
          <a:xfrm>
            <a:off x="187613" y="3629929"/>
            <a:ext cx="7984787" cy="2160240"/>
          </a:xfrm>
          <a:prstGeom prst="wedgeRoundRectCallout">
            <a:avLst>
              <a:gd name="adj1" fmla="val 21412"/>
              <a:gd name="adj2" fmla="val 649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Контейнер за съдържание 5"/>
          <p:cNvSpPr>
            <a:spLocks noGrp="1"/>
          </p:cNvSpPr>
          <p:nvPr>
            <p:ph idx="1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 smtClean="0">
                <a:solidFill>
                  <a:srgbClr val="00B0F0"/>
                </a:solidFill>
              </a:rPr>
              <a:t>Масов център и статични моменти</a:t>
            </a:r>
            <a:endParaRPr lang="bg-BG" sz="2400" dirty="0">
              <a:solidFill>
                <a:srgbClr val="00B0F0"/>
              </a:solidFill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1" name="Rectangle 10"/>
          <p:cNvSpPr/>
          <p:nvPr/>
        </p:nvSpPr>
        <p:spPr>
          <a:xfrm>
            <a:off x="179512" y="908720"/>
            <a:ext cx="8712968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bg-BG" dirty="0" smtClean="0"/>
              <a:t>Всяко тяло или друг материален обект може да се представи като система от</a:t>
            </a:r>
            <a:r>
              <a:rPr lang="bg-BG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bg-BG" dirty="0" smtClean="0"/>
              <a:t>на брой материални точки или частици с маса        и координати </a:t>
            </a:r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/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1505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0309960"/>
              </p:ext>
            </p:extLst>
          </p:nvPr>
        </p:nvGraphicFramePr>
        <p:xfrm>
          <a:off x="7812360" y="1206061"/>
          <a:ext cx="365125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92" name="Equation" r:id="rId3" imgW="177569" imgH="202936" progId="Equation.3">
                  <p:embed/>
                </p:oleObj>
              </mc:Choice>
              <mc:Fallback>
                <p:oleObj name="Equation" r:id="rId3" imgW="177569" imgH="202936" progId="Equation.3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2360" y="1206061"/>
                        <a:ext cx="365125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6717129"/>
              </p:ext>
            </p:extLst>
          </p:nvPr>
        </p:nvGraphicFramePr>
        <p:xfrm>
          <a:off x="1835696" y="1435759"/>
          <a:ext cx="1144587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93" name="Equation" r:id="rId5" imgW="571320" imgH="228600" progId="Equation.3">
                  <p:embed/>
                </p:oleObj>
              </mc:Choice>
              <mc:Fallback>
                <p:oleObj name="Equation" r:id="rId5" imgW="571320" imgH="2286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1435759"/>
                        <a:ext cx="1144587" cy="454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050678"/>
              </p:ext>
            </p:extLst>
          </p:nvPr>
        </p:nvGraphicFramePr>
        <p:xfrm>
          <a:off x="2955214" y="1457190"/>
          <a:ext cx="176530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94" name="Equation" r:id="rId7" imgW="876240" imgH="203040" progId="Equation.3">
                  <p:embed/>
                </p:oleObj>
              </mc:Choice>
              <mc:Fallback>
                <p:oleObj name="Equation" r:id="rId7" imgW="876240" imgH="2030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5214" y="1457190"/>
                        <a:ext cx="1765300" cy="411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1510" name="Rectangle 6"/>
          <p:cNvSpPr>
            <a:spLocks noChangeArrowheads="1"/>
          </p:cNvSpPr>
          <p:nvPr/>
        </p:nvSpPr>
        <p:spPr bwMode="auto">
          <a:xfrm>
            <a:off x="0" y="2000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pitchFamily="34" charset="0"/>
                <a:ea typeface="Times New Roman" pitchFamily="18" charset="0"/>
                <a:cs typeface="Times New Roman" pitchFamily="18" charset="0"/>
              </a:rPr>
              <a:t> </a:t>
            </a:r>
            <a:endParaRPr kumimoji="0" lang="bg-BG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511" name="Rectangle 7"/>
          <p:cNvSpPr>
            <a:spLocks noChangeArrowheads="1"/>
          </p:cNvSpPr>
          <p:nvPr/>
        </p:nvSpPr>
        <p:spPr bwMode="auto">
          <a:xfrm>
            <a:off x="0" y="3905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513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151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1424385"/>
              </p:ext>
            </p:extLst>
          </p:nvPr>
        </p:nvGraphicFramePr>
        <p:xfrm>
          <a:off x="395536" y="1896442"/>
          <a:ext cx="1339850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95" name="Equation" r:id="rId9" imgW="660240" imgH="228600" progId="Equation.3">
                  <p:embed/>
                </p:oleObj>
              </mc:Choice>
              <mc:Fallback>
                <p:oleObj name="Equation" r:id="rId9" imgW="660240" imgH="22860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1896442"/>
                        <a:ext cx="1339850" cy="452438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5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151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6902404"/>
              </p:ext>
            </p:extLst>
          </p:nvPr>
        </p:nvGraphicFramePr>
        <p:xfrm>
          <a:off x="1979712" y="1863105"/>
          <a:ext cx="188277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96" r:id="rId11" imgW="927100" imgH="241300" progId="Equation.3">
                  <p:embed/>
                </p:oleObj>
              </mc:Choice>
              <mc:Fallback>
                <p:oleObj r:id="rId11" imgW="927100" imgH="24130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1863105"/>
                        <a:ext cx="1882775" cy="485775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7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151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5745640"/>
              </p:ext>
            </p:extLst>
          </p:nvPr>
        </p:nvGraphicFramePr>
        <p:xfrm>
          <a:off x="323528" y="2442155"/>
          <a:ext cx="2370138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97" name="Equation" r:id="rId13" imgW="1193760" imgH="431640" progId="Equation.3">
                  <p:embed/>
                </p:oleObj>
              </mc:Choice>
              <mc:Fallback>
                <p:oleObj name="Equation" r:id="rId13" imgW="1193760" imgH="43164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2442155"/>
                        <a:ext cx="2370138" cy="860425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9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1518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4476327"/>
              </p:ext>
            </p:extLst>
          </p:nvPr>
        </p:nvGraphicFramePr>
        <p:xfrm>
          <a:off x="323528" y="3756297"/>
          <a:ext cx="1792287" cy="1217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98" name="Equation" r:id="rId15" imgW="888840" imgH="609480" progId="Equation.3">
                  <p:embed/>
                </p:oleObj>
              </mc:Choice>
              <mc:Fallback>
                <p:oleObj name="Equation" r:id="rId15" imgW="888840" imgH="60948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28" y="3756297"/>
                        <a:ext cx="1792287" cy="1217613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20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7298811"/>
              </p:ext>
            </p:extLst>
          </p:nvPr>
        </p:nvGraphicFramePr>
        <p:xfrm>
          <a:off x="3059832" y="2416825"/>
          <a:ext cx="1285875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99" name="Equation" r:id="rId17" imgW="647640" imgH="431640" progId="Equation.3">
                  <p:embed/>
                </p:oleObj>
              </mc:Choice>
              <mc:Fallback>
                <p:oleObj name="Equation" r:id="rId17" imgW="647640" imgH="431640" progId="Equation.3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2416825"/>
                        <a:ext cx="1285875" cy="860425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21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3732912"/>
              </p:ext>
            </p:extLst>
          </p:nvPr>
        </p:nvGraphicFramePr>
        <p:xfrm>
          <a:off x="2195736" y="4385919"/>
          <a:ext cx="1895475" cy="1217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00" name="Equation" r:id="rId19" imgW="939600" imgH="609480" progId="Equation.3">
                  <p:embed/>
                </p:oleObj>
              </mc:Choice>
              <mc:Fallback>
                <p:oleObj name="Equation" r:id="rId19" imgW="939600" imgH="609480" progId="Equation.3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736" y="4385919"/>
                        <a:ext cx="1895475" cy="1217613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22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2323172"/>
              </p:ext>
            </p:extLst>
          </p:nvPr>
        </p:nvGraphicFramePr>
        <p:xfrm>
          <a:off x="4139952" y="4394266"/>
          <a:ext cx="1946275" cy="1217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01" name="Equation" r:id="rId21" imgW="965160" imgH="609480" progId="Equation.3">
                  <p:embed/>
                </p:oleObj>
              </mc:Choice>
              <mc:Fallback>
                <p:oleObj name="Equation" r:id="rId21" imgW="965160" imgH="609480" progId="Equation.3">
                  <p:embed/>
                  <p:pic>
                    <p:nvPicPr>
                      <p:cNvPr id="0" name="Picture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52" y="4394266"/>
                        <a:ext cx="1946275" cy="1217613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23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3896127"/>
              </p:ext>
            </p:extLst>
          </p:nvPr>
        </p:nvGraphicFramePr>
        <p:xfrm>
          <a:off x="6156176" y="4381868"/>
          <a:ext cx="1868487" cy="1217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02" name="Equation" r:id="rId23" imgW="927000" imgH="609480" progId="Equation.3">
                  <p:embed/>
                </p:oleObj>
              </mc:Choice>
              <mc:Fallback>
                <p:oleObj name="Equation" r:id="rId23" imgW="927000" imgH="609480" progId="Equation.3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176" y="4381868"/>
                        <a:ext cx="1868487" cy="1217613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524" name="Picture 20"/>
          <p:cNvPicPr>
            <a:picLocks noChangeAspect="1" noChangeArrowheads="1"/>
          </p:cNvPicPr>
          <p:nvPr/>
        </p:nvPicPr>
        <p:blipFill>
          <a:blip r:embed="rId2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4925318" y="1662772"/>
            <a:ext cx="4081332" cy="25620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</p:pic>
      <p:sp>
        <p:nvSpPr>
          <p:cNvPr id="34" name="Down Arrow 33"/>
          <p:cNvSpPr/>
          <p:nvPr/>
        </p:nvSpPr>
        <p:spPr>
          <a:xfrm>
            <a:off x="8532440" y="3501008"/>
            <a:ext cx="477767" cy="8640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340575" y="2636912"/>
            <a:ext cx="8034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G</a:t>
            </a:r>
            <a:r>
              <a:rPr lang="en-US" sz="32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i</a:t>
            </a:r>
            <a:endParaRPr lang="en-US" sz="32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3" name="Правоъгълник 19"/>
          <p:cNvSpPr/>
          <p:nvPr/>
        </p:nvSpPr>
        <p:spPr>
          <a:xfrm>
            <a:off x="2026346" y="6109748"/>
            <a:ext cx="7117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 smtClean="0">
                <a:solidFill>
                  <a:srgbClr val="FF0000"/>
                </a:solidFill>
              </a:rPr>
              <a:t>Сумите в числителите се наричат масови </a:t>
            </a:r>
            <a:r>
              <a:rPr lang="bg-BG" dirty="0">
                <a:solidFill>
                  <a:srgbClr val="FF0000"/>
                </a:solidFill>
              </a:rPr>
              <a:t>статични моменти</a:t>
            </a:r>
          </a:p>
        </p:txBody>
      </p:sp>
    </p:spTree>
    <p:extLst>
      <p:ext uri="{BB962C8B-B14F-4D97-AF65-F5344CB8AC3E}">
        <p14:creationId xmlns:p14="http://schemas.microsoft.com/office/powerpoint/2010/main" val="33530362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0" dur="2000"/>
                                        <p:tgtEl>
                                          <p:spTgt spid="2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2000"/>
                                        <p:tgtEl>
                                          <p:spTgt spid="2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3" dur="2000"/>
                                        <p:tgtEl>
                                          <p:spTgt spid="2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6" dur="2000"/>
                                        <p:tgtEl>
                                          <p:spTgt spid="21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1" dur="2000"/>
                                        <p:tgtEl>
                                          <p:spTgt spid="2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utoUpdateAnimBg="0"/>
      <p:bldP spid="34" grpId="0" animBg="1"/>
      <p:bldP spid="35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idx="1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 smtClean="0">
                <a:solidFill>
                  <a:srgbClr val="00B0F0"/>
                </a:solidFill>
              </a:rPr>
              <a:t>Масов център и статични моменти</a:t>
            </a:r>
            <a:endParaRPr lang="bg-BG" sz="2400" dirty="0">
              <a:solidFill>
                <a:srgbClr val="00B0F0"/>
              </a:solidFill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0" name="Rectangle 9"/>
          <p:cNvSpPr/>
          <p:nvPr/>
        </p:nvSpPr>
        <p:spPr>
          <a:xfrm>
            <a:off x="467544" y="1124744"/>
            <a:ext cx="1349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b="1" i="1" dirty="0" smtClean="0"/>
              <a:t>Пример</a:t>
            </a:r>
            <a:endParaRPr lang="en-US" dirty="0"/>
          </a:p>
        </p:txBody>
      </p:sp>
      <p:pic>
        <p:nvPicPr>
          <p:cNvPr id="12" name="Picture 11" descr="fig_4_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528" y="1844824"/>
            <a:ext cx="5710535" cy="32578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graphicFrame>
        <p:nvGraphicFramePr>
          <p:cNvPr id="2" name="Об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5567061"/>
              </p:ext>
            </p:extLst>
          </p:nvPr>
        </p:nvGraphicFramePr>
        <p:xfrm>
          <a:off x="6919913" y="1322388"/>
          <a:ext cx="1108075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39" name="Equation" r:id="rId4" imgW="545760" imgH="215640" progId="Equation.DSMT4">
                  <p:embed/>
                </p:oleObj>
              </mc:Choice>
              <mc:Fallback>
                <p:oleObj name="Equation" r:id="rId4" imgW="545760" imgH="21564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9913" y="1322388"/>
                        <a:ext cx="1108075" cy="427037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Об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6448007"/>
              </p:ext>
            </p:extLst>
          </p:nvPr>
        </p:nvGraphicFramePr>
        <p:xfrm>
          <a:off x="6935788" y="2205038"/>
          <a:ext cx="1133475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40" name="Equation" r:id="rId6" imgW="558720" imgH="215640" progId="Equation.DSMT4">
                  <p:embed/>
                </p:oleObj>
              </mc:Choice>
              <mc:Fallback>
                <p:oleObj name="Equation" r:id="rId6" imgW="558720" imgH="215640" progId="Equation.DSMT4">
                  <p:embed/>
                  <p:pic>
                    <p:nvPicPr>
                      <p:cNvPr id="0" name="Обект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5788" y="2205038"/>
                        <a:ext cx="1133475" cy="427037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6479323"/>
              </p:ext>
            </p:extLst>
          </p:nvPr>
        </p:nvGraphicFramePr>
        <p:xfrm>
          <a:off x="6948264" y="3039964"/>
          <a:ext cx="1108075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41" name="Equation" r:id="rId8" imgW="545760" imgH="215640" progId="Equation.DSMT4">
                  <p:embed/>
                </p:oleObj>
              </mc:Choice>
              <mc:Fallback>
                <p:oleObj name="Equation" r:id="rId8" imgW="545760" imgH="215640" progId="Equation.DSMT4">
                  <p:embed/>
                  <p:pic>
                    <p:nvPicPr>
                      <p:cNvPr id="0" name="Обект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8264" y="3039964"/>
                        <a:ext cx="1108075" cy="427037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9967474"/>
              </p:ext>
            </p:extLst>
          </p:nvPr>
        </p:nvGraphicFramePr>
        <p:xfrm>
          <a:off x="6948264" y="3789040"/>
          <a:ext cx="1287462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42" name="Equation" r:id="rId10" imgW="634680" imgH="583920" progId="Equation.DSMT4">
                  <p:embed/>
                </p:oleObj>
              </mc:Choice>
              <mc:Fallback>
                <p:oleObj name="Equation" r:id="rId10" imgW="634680" imgH="583920" progId="Equation.DSMT4">
                  <p:embed/>
                  <p:pic>
                    <p:nvPicPr>
                      <p:cNvPr id="0" name="Обект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8264" y="3789040"/>
                        <a:ext cx="1287462" cy="1155700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497333"/>
              </p:ext>
            </p:extLst>
          </p:nvPr>
        </p:nvGraphicFramePr>
        <p:xfrm>
          <a:off x="4283968" y="5445224"/>
          <a:ext cx="1571798" cy="852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43" name="Equation" r:id="rId12" imgW="342720" imgH="190440" progId="Equation.DSMT4">
                  <p:embed/>
                </p:oleObj>
              </mc:Choice>
              <mc:Fallback>
                <p:oleObj name="Equation" r:id="rId12" imgW="342720" imgH="190440" progId="Equation.DSMT4">
                  <p:embed/>
                  <p:pic>
                    <p:nvPicPr>
                      <p:cNvPr id="0" name="Об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3968" y="5445224"/>
                        <a:ext cx="1571798" cy="852441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Стрелка надолу 7"/>
          <p:cNvSpPr/>
          <p:nvPr/>
        </p:nvSpPr>
        <p:spPr>
          <a:xfrm>
            <a:off x="1817440" y="2641460"/>
            <a:ext cx="45719" cy="5715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8" name="Стрелка надолу 17"/>
          <p:cNvSpPr/>
          <p:nvPr/>
        </p:nvSpPr>
        <p:spPr>
          <a:xfrm>
            <a:off x="3436996" y="2641460"/>
            <a:ext cx="45719" cy="12915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0" name="Стрелка надолу 19"/>
          <p:cNvSpPr/>
          <p:nvPr/>
        </p:nvSpPr>
        <p:spPr>
          <a:xfrm>
            <a:off x="5148064" y="2641460"/>
            <a:ext cx="45719" cy="4657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aphicFrame>
        <p:nvGraphicFramePr>
          <p:cNvPr id="11" name="Обект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9141070"/>
              </p:ext>
            </p:extLst>
          </p:nvPr>
        </p:nvGraphicFramePr>
        <p:xfrm>
          <a:off x="1979712" y="3024063"/>
          <a:ext cx="334962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44" name="Equation" r:id="rId14" imgW="164880" imgH="190440" progId="Equation.DSMT4">
                  <p:embed/>
                </p:oleObj>
              </mc:Choice>
              <mc:Fallback>
                <p:oleObj name="Equation" r:id="rId14" imgW="164880" imgH="190440" progId="Equation.DSMT4">
                  <p:embed/>
                  <p:pic>
                    <p:nvPicPr>
                      <p:cNvPr id="0" name="Обект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3024063"/>
                        <a:ext cx="334962" cy="377825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ект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8341165"/>
              </p:ext>
            </p:extLst>
          </p:nvPr>
        </p:nvGraphicFramePr>
        <p:xfrm>
          <a:off x="3609975" y="3556000"/>
          <a:ext cx="38735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45" name="Equation" r:id="rId16" imgW="190440" imgH="190440" progId="Equation.DSMT4">
                  <p:embed/>
                </p:oleObj>
              </mc:Choice>
              <mc:Fallback>
                <p:oleObj name="Equation" r:id="rId16" imgW="190440" imgH="190440" progId="Equation.DSMT4">
                  <p:embed/>
                  <p:pic>
                    <p:nvPicPr>
                      <p:cNvPr id="0" name="Обект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9975" y="3556000"/>
                        <a:ext cx="387350" cy="377825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ект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4587152"/>
              </p:ext>
            </p:extLst>
          </p:nvPr>
        </p:nvGraphicFramePr>
        <p:xfrm>
          <a:off x="5181600" y="3203575"/>
          <a:ext cx="360363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46" name="Equation" r:id="rId18" imgW="177480" imgH="190440" progId="Equation.DSMT4">
                  <p:embed/>
                </p:oleObj>
              </mc:Choice>
              <mc:Fallback>
                <p:oleObj name="Equation" r:id="rId18" imgW="177480" imgH="190440" progId="Equation.DSMT4">
                  <p:embed/>
                  <p:pic>
                    <p:nvPicPr>
                      <p:cNvPr id="0" name="Обект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3203575"/>
                        <a:ext cx="360363" cy="377825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30362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 animBg="1"/>
      <p:bldP spid="18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кръглено правоъгълно изнесено означение 21"/>
          <p:cNvSpPr/>
          <p:nvPr/>
        </p:nvSpPr>
        <p:spPr>
          <a:xfrm>
            <a:off x="2661154" y="2091094"/>
            <a:ext cx="6087310" cy="3138106"/>
          </a:xfrm>
          <a:prstGeom prst="wedgeRoundRectCallou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Контейнер за съдържание 5"/>
          <p:cNvSpPr>
            <a:spLocks noGrp="1"/>
          </p:cNvSpPr>
          <p:nvPr>
            <p:ph idx="1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 smtClean="0">
                <a:solidFill>
                  <a:srgbClr val="00B0F0"/>
                </a:solidFill>
              </a:rPr>
              <a:t>Масов център и статични моменти</a:t>
            </a:r>
            <a:endParaRPr lang="bg-BG" sz="2400" dirty="0">
              <a:solidFill>
                <a:srgbClr val="00B0F0"/>
              </a:solidFill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" name="Правоъгълник 1"/>
          <p:cNvSpPr/>
          <p:nvPr/>
        </p:nvSpPr>
        <p:spPr>
          <a:xfrm>
            <a:off x="251520" y="980728"/>
            <a:ext cx="2409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solidFill>
                  <a:srgbClr val="FF0000"/>
                </a:solidFill>
              </a:rPr>
              <a:t>Статични </a:t>
            </a:r>
            <a:r>
              <a:rPr lang="bg-BG" dirty="0" smtClean="0">
                <a:solidFill>
                  <a:srgbClr val="FF0000"/>
                </a:solidFill>
              </a:rPr>
              <a:t>моменти</a:t>
            </a:r>
            <a:endParaRPr lang="bg-BG" dirty="0">
              <a:solidFill>
                <a:srgbClr val="FF0000"/>
              </a:solidFill>
            </a:endParaRPr>
          </a:p>
        </p:txBody>
      </p:sp>
      <p:sp>
        <p:nvSpPr>
          <p:cNvPr id="3" name="Правоъгълник 2"/>
          <p:cNvSpPr/>
          <p:nvPr/>
        </p:nvSpPr>
        <p:spPr>
          <a:xfrm>
            <a:off x="2686662" y="980728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/>
              <a:t>Ако частите с обем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5" name="Об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5112952"/>
              </p:ext>
            </p:extLst>
          </p:nvPr>
        </p:nvGraphicFramePr>
        <p:xfrm>
          <a:off x="5220072" y="913358"/>
          <a:ext cx="304536" cy="406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2" name="Equation" r:id="rId3" imgW="152268" imgH="203024" progId="Equation.DSMT4">
                  <p:embed/>
                </p:oleObj>
              </mc:Choice>
              <mc:Fallback>
                <p:oleObj name="Equation" r:id="rId3" imgW="152268" imgH="203024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0072" y="913358"/>
                        <a:ext cx="304536" cy="4060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Правоъгълник 6"/>
          <p:cNvSpPr/>
          <p:nvPr/>
        </p:nvSpPr>
        <p:spPr>
          <a:xfrm>
            <a:off x="5724128" y="980728"/>
            <a:ext cx="1019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/>
              <a:t>и маса </a:t>
            </a:r>
          </a:p>
        </p:txBody>
      </p:sp>
      <p:graphicFrame>
        <p:nvGraphicFramePr>
          <p:cNvPr id="8" name="Об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1040222"/>
              </p:ext>
            </p:extLst>
          </p:nvPr>
        </p:nvGraphicFramePr>
        <p:xfrm>
          <a:off x="6743959" y="943660"/>
          <a:ext cx="1092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3" name="Equation" r:id="rId5" imgW="545760" imgH="203040" progId="Equation.DSMT4">
                  <p:embed/>
                </p:oleObj>
              </mc:Choice>
              <mc:Fallback>
                <p:oleObj name="Equation" r:id="rId5" imgW="545760" imgH="203040" progId="Equation.DSMT4">
                  <p:embed/>
                  <p:pic>
                    <p:nvPicPr>
                      <p:cNvPr id="0" name="Об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3959" y="943660"/>
                        <a:ext cx="10922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авоъгълник 8"/>
          <p:cNvSpPr/>
          <p:nvPr/>
        </p:nvSpPr>
        <p:spPr>
          <a:xfrm>
            <a:off x="2697959" y="1352430"/>
            <a:ext cx="3853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/>
              <a:t>имат еднаква обемна плътност </a:t>
            </a:r>
          </a:p>
        </p:txBody>
      </p:sp>
      <p:graphicFrame>
        <p:nvGraphicFramePr>
          <p:cNvPr id="10" name="Обект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2252051"/>
              </p:ext>
            </p:extLst>
          </p:nvPr>
        </p:nvGraphicFramePr>
        <p:xfrm>
          <a:off x="6551899" y="1315362"/>
          <a:ext cx="1701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4" name="Equation" r:id="rId7" imgW="850680" imgH="203040" progId="Equation.DSMT4">
                  <p:embed/>
                </p:oleObj>
              </mc:Choice>
              <mc:Fallback>
                <p:oleObj name="Equation" r:id="rId7" imgW="850680" imgH="203040" progId="Equation.DSMT4">
                  <p:embed/>
                  <p:pic>
                    <p:nvPicPr>
                      <p:cNvPr id="0" name="Обект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1899" y="1315362"/>
                        <a:ext cx="17018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Правоъгълник 10"/>
          <p:cNvSpPr/>
          <p:nvPr/>
        </p:nvSpPr>
        <p:spPr>
          <a:xfrm>
            <a:off x="2697959" y="1721762"/>
            <a:ext cx="3113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</a:t>
            </a:r>
            <a:r>
              <a:rPr lang="bg-BG" dirty="0" smtClean="0"/>
              <a:t>тялото </a:t>
            </a:r>
            <a:r>
              <a:rPr lang="bg-BG" dirty="0"/>
              <a:t>е </a:t>
            </a:r>
            <a:r>
              <a:rPr lang="bg-BG" dirty="0" smtClean="0"/>
              <a:t>хомогенно</a:t>
            </a:r>
            <a:r>
              <a:rPr lang="en-US" dirty="0" smtClean="0"/>
              <a:t>)</a:t>
            </a:r>
            <a:r>
              <a:rPr lang="bg-BG" dirty="0" smtClean="0"/>
              <a:t>, то:</a:t>
            </a:r>
            <a:endParaRPr lang="bg-BG" dirty="0"/>
          </a:p>
        </p:txBody>
      </p:sp>
      <p:graphicFrame>
        <p:nvGraphicFramePr>
          <p:cNvPr id="12" name="Обект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6529293"/>
              </p:ext>
            </p:extLst>
          </p:nvPr>
        </p:nvGraphicFramePr>
        <p:xfrm>
          <a:off x="4046538" y="2241550"/>
          <a:ext cx="1433512" cy="96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5" name="Equation" r:id="rId9" imgW="711000" imgH="482400" progId="Equation.DSMT4">
                  <p:embed/>
                </p:oleObj>
              </mc:Choice>
              <mc:Fallback>
                <p:oleObj name="Equation" r:id="rId9" imgW="711000" imgH="4824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6538" y="2241550"/>
                        <a:ext cx="1433512" cy="963613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Обект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2045815"/>
              </p:ext>
            </p:extLst>
          </p:nvPr>
        </p:nvGraphicFramePr>
        <p:xfrm>
          <a:off x="2859088" y="3771900"/>
          <a:ext cx="1538287" cy="96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6" name="Equation" r:id="rId11" imgW="761760" imgH="482400" progId="Equation.DSMT4">
                  <p:embed/>
                </p:oleObj>
              </mc:Choice>
              <mc:Fallback>
                <p:oleObj name="Equation" r:id="rId11" imgW="761760" imgH="4824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9088" y="3771900"/>
                        <a:ext cx="1538287" cy="963613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Обект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6153024"/>
              </p:ext>
            </p:extLst>
          </p:nvPr>
        </p:nvGraphicFramePr>
        <p:xfrm>
          <a:off x="4864100" y="3771900"/>
          <a:ext cx="1562100" cy="96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7" name="Equation" r:id="rId13" imgW="774360" imgH="482400" progId="Equation.DSMT4">
                  <p:embed/>
                </p:oleObj>
              </mc:Choice>
              <mc:Fallback>
                <p:oleObj name="Equation" r:id="rId13" imgW="774360" imgH="4824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4100" y="3771900"/>
                        <a:ext cx="1562100" cy="963613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Обект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9726530"/>
              </p:ext>
            </p:extLst>
          </p:nvPr>
        </p:nvGraphicFramePr>
        <p:xfrm>
          <a:off x="6978650" y="3771900"/>
          <a:ext cx="1509713" cy="96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38" name="Equation" r:id="rId15" imgW="749160" imgH="482400" progId="Equation.DSMT4">
                  <p:embed/>
                </p:oleObj>
              </mc:Choice>
              <mc:Fallback>
                <p:oleObj name="Equation" r:id="rId15" imgW="749160" imgH="4824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8650" y="3771900"/>
                        <a:ext cx="1509713" cy="963613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Правоъгълник 19"/>
          <p:cNvSpPr/>
          <p:nvPr/>
        </p:nvSpPr>
        <p:spPr>
          <a:xfrm>
            <a:off x="1594666" y="5740017"/>
            <a:ext cx="7159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 smtClean="0">
                <a:solidFill>
                  <a:srgbClr val="FF0000"/>
                </a:solidFill>
              </a:rPr>
              <a:t>Сумите в числителите се наричат обемни </a:t>
            </a:r>
            <a:r>
              <a:rPr lang="bg-BG" dirty="0">
                <a:solidFill>
                  <a:srgbClr val="FF0000"/>
                </a:solidFill>
              </a:rPr>
              <a:t>статични моменти</a:t>
            </a:r>
          </a:p>
        </p:txBody>
      </p:sp>
    </p:spTree>
    <p:extLst>
      <p:ext uri="{BB962C8B-B14F-4D97-AF65-F5344CB8AC3E}">
        <p14:creationId xmlns:p14="http://schemas.microsoft.com/office/powerpoint/2010/main" val="33530362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кръглено правоъгълно изнесено означение 10"/>
          <p:cNvSpPr/>
          <p:nvPr/>
        </p:nvSpPr>
        <p:spPr>
          <a:xfrm>
            <a:off x="4139952" y="1423243"/>
            <a:ext cx="4896544" cy="5318125"/>
          </a:xfrm>
          <a:prstGeom prst="wedgeRoundRectCallout">
            <a:avLst>
              <a:gd name="adj1" fmla="val -57265"/>
              <a:gd name="adj2" fmla="val 314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Контейнер за съдържание 5"/>
          <p:cNvSpPr>
            <a:spLocks noGrp="1"/>
          </p:cNvSpPr>
          <p:nvPr>
            <p:ph idx="1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 smtClean="0">
                <a:solidFill>
                  <a:srgbClr val="00B0F0"/>
                </a:solidFill>
              </a:rPr>
              <a:t>Масов център и статични моменти</a:t>
            </a:r>
            <a:endParaRPr lang="bg-BG" sz="2400" dirty="0">
              <a:solidFill>
                <a:srgbClr val="00B0F0"/>
              </a:solidFill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80" y="1546951"/>
            <a:ext cx="3672408" cy="3672408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3" name="Правоъгълник 2"/>
          <p:cNvSpPr/>
          <p:nvPr/>
        </p:nvSpPr>
        <p:spPr>
          <a:xfrm>
            <a:off x="567083" y="1052736"/>
            <a:ext cx="4395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 smtClean="0">
                <a:solidFill>
                  <a:srgbClr val="FF0000"/>
                </a:solidFill>
              </a:rPr>
              <a:t>Тримерно разпределение </a:t>
            </a:r>
            <a:r>
              <a:rPr lang="bg-BG" dirty="0">
                <a:solidFill>
                  <a:srgbClr val="FF0000"/>
                </a:solidFill>
              </a:rPr>
              <a:t>на масата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graphicFrame>
        <p:nvGraphicFramePr>
          <p:cNvPr id="5" name="Об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012353"/>
              </p:ext>
            </p:extLst>
          </p:nvPr>
        </p:nvGraphicFramePr>
        <p:xfrm>
          <a:off x="4314040" y="1794132"/>
          <a:ext cx="27178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2" name="Equation" r:id="rId4" imgW="1358900" imgH="647700" progId="Equation.DSMT4">
                  <p:embed/>
                </p:oleObj>
              </mc:Choice>
              <mc:Fallback>
                <p:oleObj name="Equation" r:id="rId4" imgW="1358900" imgH="6477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4040" y="1794132"/>
                        <a:ext cx="2717800" cy="12954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558586"/>
              </p:ext>
            </p:extLst>
          </p:nvPr>
        </p:nvGraphicFramePr>
        <p:xfrm>
          <a:off x="4788024" y="3284984"/>
          <a:ext cx="15748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3" name="Equation" r:id="rId6" imgW="787320" imgH="444240" progId="Equation.DSMT4">
                  <p:embed/>
                </p:oleObj>
              </mc:Choice>
              <mc:Fallback>
                <p:oleObj name="Equation" r:id="rId6" imgW="787320" imgH="444240" progId="Equation.DSMT4">
                  <p:embed/>
                  <p:pic>
                    <p:nvPicPr>
                      <p:cNvPr id="0" name="Об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8024" y="3284984"/>
                        <a:ext cx="1574800" cy="8890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7997203"/>
              </p:ext>
            </p:extLst>
          </p:nvPr>
        </p:nvGraphicFramePr>
        <p:xfrm>
          <a:off x="4788024" y="4365104"/>
          <a:ext cx="16002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4" name="Equation" r:id="rId8" imgW="799920" imgH="444240" progId="Equation.DSMT4">
                  <p:embed/>
                </p:oleObj>
              </mc:Choice>
              <mc:Fallback>
                <p:oleObj name="Equation" r:id="rId8" imgW="799920" imgH="444240" progId="Equation.DSMT4">
                  <p:embed/>
                  <p:pic>
                    <p:nvPicPr>
                      <p:cNvPr id="0" name="Обект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8024" y="4365104"/>
                        <a:ext cx="1600200" cy="8890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2068759"/>
              </p:ext>
            </p:extLst>
          </p:nvPr>
        </p:nvGraphicFramePr>
        <p:xfrm>
          <a:off x="4788024" y="5517232"/>
          <a:ext cx="15748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5" name="Equation" r:id="rId10" imgW="787320" imgH="444240" progId="Equation.DSMT4">
                  <p:embed/>
                </p:oleObj>
              </mc:Choice>
              <mc:Fallback>
                <p:oleObj name="Equation" r:id="rId10" imgW="787320" imgH="444240" progId="Equation.DSMT4">
                  <p:embed/>
                  <p:pic>
                    <p:nvPicPr>
                      <p:cNvPr id="0" name="Обект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8024" y="5517232"/>
                        <a:ext cx="1574800" cy="8890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Правоъгълник 9"/>
          <p:cNvSpPr/>
          <p:nvPr/>
        </p:nvSpPr>
        <p:spPr>
          <a:xfrm>
            <a:off x="5113637" y="776912"/>
            <a:ext cx="19038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/>
              <a:t>нехомогенна среда </a:t>
            </a:r>
          </a:p>
        </p:txBody>
      </p:sp>
      <p:graphicFrame>
        <p:nvGraphicFramePr>
          <p:cNvPr id="18" name="Обект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4606979"/>
              </p:ext>
            </p:extLst>
          </p:nvPr>
        </p:nvGraphicFramePr>
        <p:xfrm>
          <a:off x="7128939" y="1772817"/>
          <a:ext cx="1923643" cy="1224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6" name="Equation" r:id="rId12" imgW="698400" imgH="444240" progId="Equation.DSMT4">
                  <p:embed/>
                </p:oleObj>
              </mc:Choice>
              <mc:Fallback>
                <p:oleObj name="Equation" r:id="rId12" imgW="69840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8939" y="1772817"/>
                        <a:ext cx="1923643" cy="1224136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Обект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8513900"/>
              </p:ext>
            </p:extLst>
          </p:nvPr>
        </p:nvGraphicFramePr>
        <p:xfrm>
          <a:off x="7493000" y="3327400"/>
          <a:ext cx="13970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7" name="Equation" r:id="rId14" imgW="698400" imgH="444240" progId="Equation.DSMT4">
                  <p:embed/>
                </p:oleObj>
              </mc:Choice>
              <mc:Fallback>
                <p:oleObj name="Equation" r:id="rId14" imgW="69840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3000" y="3327400"/>
                        <a:ext cx="1397000" cy="8890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Обект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4976212"/>
              </p:ext>
            </p:extLst>
          </p:nvPr>
        </p:nvGraphicFramePr>
        <p:xfrm>
          <a:off x="7493000" y="4365625"/>
          <a:ext cx="13970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8" name="Equation" r:id="rId16" imgW="698400" imgH="444240" progId="Equation.DSMT4">
                  <p:embed/>
                </p:oleObj>
              </mc:Choice>
              <mc:Fallback>
                <p:oleObj name="Equation" r:id="rId16" imgW="69840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3000" y="4365625"/>
                        <a:ext cx="1397000" cy="8890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Обект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1710189"/>
              </p:ext>
            </p:extLst>
          </p:nvPr>
        </p:nvGraphicFramePr>
        <p:xfrm>
          <a:off x="7518400" y="5413375"/>
          <a:ext cx="13462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9" name="Equation" r:id="rId18" imgW="672840" imgH="444240" progId="Equation.DSMT4">
                  <p:embed/>
                </p:oleObj>
              </mc:Choice>
              <mc:Fallback>
                <p:oleObj name="Equation" r:id="rId18" imgW="67284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18400" y="5413375"/>
                        <a:ext cx="1346200" cy="8890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Правоъгълник 24"/>
          <p:cNvSpPr/>
          <p:nvPr/>
        </p:nvSpPr>
        <p:spPr>
          <a:xfrm>
            <a:off x="7380312" y="796334"/>
            <a:ext cx="1656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хомогенна </a:t>
            </a:r>
            <a:r>
              <a:rPr lang="bg-BG" dirty="0"/>
              <a:t>среда </a:t>
            </a:r>
          </a:p>
        </p:txBody>
      </p:sp>
      <p:sp>
        <p:nvSpPr>
          <p:cNvPr id="26" name="Правоъгълник 25"/>
          <p:cNvSpPr/>
          <p:nvPr/>
        </p:nvSpPr>
        <p:spPr>
          <a:xfrm>
            <a:off x="365670" y="5298576"/>
            <a:ext cx="32319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 smtClean="0">
                <a:solidFill>
                  <a:srgbClr val="FF0000"/>
                </a:solidFill>
              </a:rPr>
              <a:t>Сумите в числителите са</a:t>
            </a:r>
          </a:p>
          <a:p>
            <a:r>
              <a:rPr lang="bg-BG" dirty="0" smtClean="0">
                <a:solidFill>
                  <a:srgbClr val="FF0000"/>
                </a:solidFill>
              </a:rPr>
              <a:t>обемни </a:t>
            </a:r>
            <a:r>
              <a:rPr lang="bg-BG" dirty="0">
                <a:solidFill>
                  <a:srgbClr val="FF0000"/>
                </a:solidFill>
              </a:rPr>
              <a:t>статични моменти</a:t>
            </a:r>
          </a:p>
        </p:txBody>
      </p:sp>
    </p:spTree>
    <p:extLst>
      <p:ext uri="{BB962C8B-B14F-4D97-AF65-F5344CB8AC3E}">
        <p14:creationId xmlns:p14="http://schemas.microsoft.com/office/powerpoint/2010/main" val="33530362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/>
      <p:bldP spid="10" grpId="0"/>
      <p:bldP spid="25" grpId="0"/>
      <p:bldP spid="2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ткрито място">
  <a:themeElements>
    <a:clrScheme name="Открито място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Открито място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Открито място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Открито място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Открито място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Открито място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Открито място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2914</TotalTime>
  <Words>1061</Words>
  <Application>Microsoft Office PowerPoint</Application>
  <PresentationFormat>On-screen Show (4:3)</PresentationFormat>
  <Paragraphs>181</Paragraphs>
  <Slides>30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4" baseType="lpstr">
      <vt:lpstr>Arial</vt:lpstr>
      <vt:lpstr>Arial Narrow</vt:lpstr>
      <vt:lpstr>Calibri</vt:lpstr>
      <vt:lpstr>Cambria Math</vt:lpstr>
      <vt:lpstr>Lucida Sans Unicode</vt:lpstr>
      <vt:lpstr>Symbol</vt:lpstr>
      <vt:lpstr>Times New Roman</vt:lpstr>
      <vt:lpstr>Verdana</vt:lpstr>
      <vt:lpstr>Wingdings</vt:lpstr>
      <vt:lpstr>Wingdings 2</vt:lpstr>
      <vt:lpstr>Wingdings 3</vt:lpstr>
      <vt:lpstr>Открито място</vt:lpstr>
      <vt:lpstr>Equation</vt:lpstr>
      <vt:lpstr>Microsoft Equation 3.0</vt:lpstr>
      <vt:lpstr>Геометрични и масови характеристики на телата </vt:lpstr>
      <vt:lpstr>PowerPoint Presentation</vt:lpstr>
      <vt:lpstr>Геометрични и масови характеристики на телата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Сили на триене в кинематичните двоици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Машинознание</dc:title>
  <dc:creator>sasho&amp;yana</dc:creator>
  <cp:lastModifiedBy>Vutko</cp:lastModifiedBy>
  <cp:revision>239</cp:revision>
  <dcterms:created xsi:type="dcterms:W3CDTF">2012-02-08T18:51:19Z</dcterms:created>
  <dcterms:modified xsi:type="dcterms:W3CDTF">2017-03-16T07:38:04Z</dcterms:modified>
</cp:coreProperties>
</file>